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tags/tag8.xml" ContentType="application/vnd.openxmlformats-officedocument.presentationml.tags+xml"/>
  <Override PartName="/ppt/notesSlides/notesSlide9.xml" ContentType="application/vnd.openxmlformats-officedocument.presentationml.notesSlide+xml"/>
  <Override PartName="/ppt/tags/tag9.xml" ContentType="application/vnd.openxmlformats-officedocument.presentationml.tags+xml"/>
  <Override PartName="/ppt/notesSlides/notesSlide10.xml" ContentType="application/vnd.openxmlformats-officedocument.presentationml.notesSlide+xml"/>
  <Override PartName="/ppt/tags/tag10.xml" ContentType="application/vnd.openxmlformats-officedocument.presentationml.tags+xml"/>
  <Override PartName="/ppt/notesSlides/notesSlide11.xml" ContentType="application/vnd.openxmlformats-officedocument.presentationml.notesSlide+xml"/>
  <Override PartName="/ppt/tags/tag11.xml" ContentType="application/vnd.openxmlformats-officedocument.presentationml.tags+xml"/>
  <Override PartName="/ppt/notesSlides/notesSlide12.xml" ContentType="application/vnd.openxmlformats-officedocument.presentationml.notesSlide+xml"/>
  <Override PartName="/ppt/tags/tag12.xml" ContentType="application/vnd.openxmlformats-officedocument.presentationml.tags+xml"/>
  <Override PartName="/ppt/notesSlides/notesSlide13.xml" ContentType="application/vnd.openxmlformats-officedocument.presentationml.notesSlide+xml"/>
  <Override PartName="/ppt/tags/tag13.xml" ContentType="application/vnd.openxmlformats-officedocument.presentationml.tags+xml"/>
  <Override PartName="/ppt/notesSlides/notesSlide14.xml" ContentType="application/vnd.openxmlformats-officedocument.presentationml.notesSlide+xml"/>
  <Override PartName="/ppt/tags/tag14.xml" ContentType="application/vnd.openxmlformats-officedocument.presentationml.tags+xml"/>
  <Override PartName="/ppt/notesSlides/notesSlide15.xml" ContentType="application/vnd.openxmlformats-officedocument.presentationml.notesSlide+xml"/>
  <Override PartName="/ppt/tags/tag15.xml" ContentType="application/vnd.openxmlformats-officedocument.presentationml.tags+xml"/>
  <Override PartName="/ppt/notesSlides/notesSlide16.xml" ContentType="application/vnd.openxmlformats-officedocument.presentationml.notesSlide+xml"/>
  <Override PartName="/ppt/tags/tag16.xml" ContentType="application/vnd.openxmlformats-officedocument.presentationml.tags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1" r:id="rId6"/>
    <p:sldId id="264" r:id="rId7"/>
    <p:sldId id="263" r:id="rId8"/>
    <p:sldId id="265" r:id="rId9"/>
    <p:sldId id="283" r:id="rId10"/>
    <p:sldId id="284" r:id="rId11"/>
    <p:sldId id="286" r:id="rId12"/>
    <p:sldId id="289" r:id="rId13"/>
    <p:sldId id="285" r:id="rId14"/>
    <p:sldId id="282" r:id="rId15"/>
    <p:sldId id="267" r:id="rId16"/>
    <p:sldId id="287" r:id="rId17"/>
    <p:sldId id="288" r:id="rId18"/>
  </p:sldIdLst>
  <p:sldSz cx="9144000" cy="5143500" type="screen16x9"/>
  <p:notesSz cx="6858000" cy="9144000"/>
  <p:embeddedFontLst>
    <p:embeddedFont>
      <p:font typeface="张海山锐线体简" panose="02000000000000000000" pitchFamily="2" charset="-122"/>
      <p:regular r:id="rId20"/>
    </p:embeddedFont>
    <p:embeddedFont>
      <p:font typeface="Watford DB" pitchFamily="2"/>
      <p:regular r:id="rId21"/>
    </p:embeddedFont>
    <p:embeddedFont>
      <p:font typeface="方正兰亭细黑_GBK" panose="02000000000000000000" pitchFamily="2" charset="-122"/>
      <p:regular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方正兰亭细黑_GBK_M" panose="02010600010101010101" pitchFamily="2" charset="2"/>
      <p:regular r:id="rId27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824" autoAdjust="0"/>
    <p:restoredTop sz="94660"/>
  </p:normalViewPr>
  <p:slideViewPr>
    <p:cSldViewPr snapToGrid="0">
      <p:cViewPr varScale="1">
        <p:scale>
          <a:sx n="132" d="100"/>
          <a:sy n="132" d="100"/>
        </p:scale>
        <p:origin x="232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37FD7A-F41B-4FED-8E35-F78DB9F4D037}" type="datetimeFigureOut">
              <a:rPr lang="zh-CN" altLang="en-US" smtClean="0"/>
              <a:pPr/>
              <a:t>2018/5/21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537CBA-0E44-4282-A4F0-C3BCC1A4C2D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亮亮图文旗舰店</a:t>
            </a:r>
          </a:p>
          <a:p>
            <a:r>
              <a:rPr lang="en-US" altLang="zh-CN" dirty="0"/>
              <a:t>https://liangliangtuwen.tmall.com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28891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96117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pPr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040723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5894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pPr/>
              <a:t>2018/5/21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pPr/>
              <a:t>2018/5/21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pPr/>
              <a:t>2018/5/21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pPr/>
              <a:t>2018/5/21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pPr/>
              <a:t>2018/5/21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pPr/>
              <a:t>2018/5/21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pPr/>
              <a:t>2018/5/21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pPr/>
              <a:t>2018/5/21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pPr/>
              <a:t>2018/5/21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pPr/>
              <a:t>2018/5/21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pPr/>
              <a:t>2018/5/21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1E9E4D-0BE1-4AAA-A57B-DA425863F4AF}" type="datetimeFigureOut">
              <a:rPr lang="zh-CN" altLang="en-US" smtClean="0"/>
              <a:pPr/>
              <a:t>2018/5/21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EBC7A-FD02-486B-81B5-A845787C689C}" type="slidenum">
              <a:rPr lang="zh-CN" altLang="en-US" smtClean="0"/>
              <a:pPr/>
              <a:t>‹#›</a:t>
            </a:fld>
            <a:endParaRPr lang="zh-CN" altLang="en-US"/>
          </a:p>
        </p:txBody>
      </p:sp>
      <p:pic>
        <p:nvPicPr>
          <p:cNvPr id="7" name="Picture 4" descr="F:\0PPT素材\背景及图片\白麻子.jpg"/>
          <p:cNvPicPr>
            <a:picLocks noChangeAspect="1" noChangeArrowheads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pull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.xml"/><Relationship Id="rId4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.xml"/><Relationship Id="rId4" Type="http://schemas.openxmlformats.org/officeDocument/2006/relationships/image" Target="../media/image1.jpe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notesSlide" Target="../notesSlides/notesSlide12.xml"/><Relationship Id="rId7" Type="http://schemas.openxmlformats.org/officeDocument/2006/relationships/image" Target="../media/image9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2.xml"/><Relationship Id="rId6" Type="http://schemas.openxmlformats.org/officeDocument/2006/relationships/image" Target="../media/image15.jpg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3.xml"/><Relationship Id="rId4" Type="http://schemas.openxmlformats.org/officeDocument/2006/relationships/image" Target="../media/image1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4.xml"/><Relationship Id="rId4" Type="http://schemas.openxmlformats.org/officeDocument/2006/relationships/image" Target="../media/image1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5.xml"/><Relationship Id="rId4" Type="http://schemas.openxmlformats.org/officeDocument/2006/relationships/image" Target="../media/image1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6.xml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Relationship Id="rId4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4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Relationship Id="rId6" Type="http://schemas.openxmlformats.org/officeDocument/2006/relationships/image" Target="../media/image4.png"/><Relationship Id="rId5" Type="http://schemas.openxmlformats.org/officeDocument/2006/relationships/hyperlink" Target="http://bg.qianzhan.com/report/detail/10fac2da0fab43cb.html" TargetMode="External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Relationship Id="rId4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Relationship Id="rId4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.xml"/><Relationship Id="rId4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Relationship Id="rId5" Type="http://schemas.openxmlformats.org/officeDocument/2006/relationships/image" Target="../media/image5.png"/><Relationship Id="rId4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.xml"/><Relationship Id="rId4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>
            <a:off x="4577482" y="1751017"/>
            <a:ext cx="677676" cy="677676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3978143" y="1744458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" name="组合 12"/>
          <p:cNvGrpSpPr/>
          <p:nvPr/>
        </p:nvGrpSpPr>
        <p:grpSpPr>
          <a:xfrm>
            <a:off x="5866931" y="1254930"/>
            <a:ext cx="301060" cy="301060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14" name="同心圆 1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6351043" y="1810661"/>
            <a:ext cx="623903" cy="623903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7" name="同心圆 16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5599462" y="2123512"/>
            <a:ext cx="219777" cy="219777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20" name="同心圆 1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4438726" y="1085542"/>
            <a:ext cx="287919" cy="287919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23" name="同心圆 2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4" name="椭圆 23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5" name="椭圆 24"/>
          <p:cNvSpPr/>
          <p:nvPr/>
        </p:nvSpPr>
        <p:spPr>
          <a:xfrm>
            <a:off x="5321204" y="2227618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6525606" y="1566628"/>
            <a:ext cx="137389" cy="137389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7" name="组合 26"/>
          <p:cNvGrpSpPr/>
          <p:nvPr/>
        </p:nvGrpSpPr>
        <p:grpSpPr>
          <a:xfrm>
            <a:off x="3607737" y="1451971"/>
            <a:ext cx="452191" cy="452191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8" name="同心圆 2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9" name="椭圆 28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433137" y="2886625"/>
            <a:ext cx="8229600" cy="1258798"/>
            <a:chOff x="4304043" y="1286668"/>
            <a:chExt cx="3837944" cy="2757793"/>
          </a:xfrm>
          <a:effectLst>
            <a:outerShdw blurRad="381000" dist="2540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36" name="圆角矩形 35"/>
            <p:cNvSpPr/>
            <p:nvPr/>
          </p:nvSpPr>
          <p:spPr>
            <a:xfrm>
              <a:off x="4304043" y="1286668"/>
              <a:ext cx="3837944" cy="2757793"/>
            </a:xfrm>
            <a:prstGeom prst="roundRect">
              <a:avLst/>
            </a:prstGeom>
            <a:gradFill>
              <a:gsLst>
                <a:gs pos="62000">
                  <a:schemeClr val="bg1">
                    <a:lumMod val="95000"/>
                  </a:schemeClr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圆角矩形 36"/>
            <p:cNvSpPr/>
            <p:nvPr/>
          </p:nvSpPr>
          <p:spPr>
            <a:xfrm>
              <a:off x="4351930" y="1373339"/>
              <a:ext cx="3764602" cy="2584451"/>
            </a:xfrm>
            <a:prstGeom prst="roundRect">
              <a:avLst/>
            </a:prstGeom>
            <a:gradFill>
              <a:gsLst>
                <a:gs pos="42000">
                  <a:srgbClr val="F0F0F0"/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" name="椭圆 37"/>
          <p:cNvSpPr/>
          <p:nvPr/>
        </p:nvSpPr>
        <p:spPr>
          <a:xfrm>
            <a:off x="4144992" y="2169861"/>
            <a:ext cx="379661" cy="379661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9" name="组合 38"/>
          <p:cNvGrpSpPr/>
          <p:nvPr/>
        </p:nvGrpSpPr>
        <p:grpSpPr>
          <a:xfrm>
            <a:off x="5878652" y="1755196"/>
            <a:ext cx="301060" cy="301060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40" name="同心圆 3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1" name="椭圆 40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5759356" y="2078597"/>
            <a:ext cx="219777" cy="219777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43" name="同心圆 4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3306201" y="1308012"/>
            <a:ext cx="287919" cy="287919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46" name="同心圆 4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7" name="椭圆 46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8" name="椭圆 47"/>
          <p:cNvSpPr/>
          <p:nvPr/>
        </p:nvSpPr>
        <p:spPr>
          <a:xfrm>
            <a:off x="5524639" y="1921588"/>
            <a:ext cx="137389" cy="137389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9" name="组合 48"/>
          <p:cNvGrpSpPr/>
          <p:nvPr/>
        </p:nvGrpSpPr>
        <p:grpSpPr>
          <a:xfrm>
            <a:off x="2821639" y="1655283"/>
            <a:ext cx="727904" cy="727904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0" name="同心圆 4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4379228" y="1722059"/>
            <a:ext cx="287919" cy="287919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53" name="同心圆 5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5" name="椭圆 54"/>
          <p:cNvSpPr/>
          <p:nvPr/>
        </p:nvSpPr>
        <p:spPr>
          <a:xfrm>
            <a:off x="4898691" y="1781337"/>
            <a:ext cx="137389" cy="137389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TextBox 55"/>
          <p:cNvSpPr txBox="1"/>
          <p:nvPr/>
        </p:nvSpPr>
        <p:spPr>
          <a:xfrm>
            <a:off x="1320786" y="3032228"/>
            <a:ext cx="689163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dirty="0"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新式多人脸课堂签到“系统”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2603906" y="3676867"/>
            <a:ext cx="45592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Hans" sz="1600" dirty="0">
                <a:solidFill>
                  <a:schemeClr val="tx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15</a:t>
            </a:r>
            <a:r>
              <a:rPr lang="zh-CN" altLang="en-US" sz="1600" dirty="0">
                <a:solidFill>
                  <a:schemeClr val="tx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软件</a:t>
            </a:r>
            <a:r>
              <a:rPr lang="en-US" altLang="zh-CN" sz="1600" dirty="0">
                <a:solidFill>
                  <a:schemeClr val="tx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4</a:t>
            </a:r>
            <a:r>
              <a:rPr lang="zh-CN" altLang="en-US" sz="1600" dirty="0">
                <a:solidFill>
                  <a:schemeClr val="tx1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班        答辩人：周宇恒     导师：余棉水</a:t>
            </a:r>
            <a:endParaRPr lang="en-US" altLang="zh-CN" sz="1600" dirty="0">
              <a:solidFill>
                <a:schemeClr val="tx1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  <p:pic>
        <p:nvPicPr>
          <p:cNvPr id="10" name="背景音乐 - 轻快钢琴曲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 cstate="print"/>
          <a:stretch>
            <a:fillRect/>
          </a:stretch>
        </p:blipFill>
        <p:spPr>
          <a:xfrm>
            <a:off x="4267200" y="5772989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Tm="0">
        <p14:vortex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64" presetClass="path" presetSubtype="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8.33333E-7 -7.40741E-7 L 0.05121 -0.31451 " pathEditMode="relative" rAng="0" ptsTypes="AA">
                                      <p:cBhvr>
                                        <p:cTn id="16" dur="500" spd="-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52" y="-15741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4" presetClass="path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8.33333E-7 -2.59259E-6 L -0.13889 -0.41882 " pathEditMode="relative" rAng="0" ptsTypes="AA">
                                      <p:cBhvr>
                                        <p:cTn id="25" dur="5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944" y="-20957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64" presetClass="path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3.05556E-6 -1.48148E-6 L -0.0125 -0.41667 " pathEditMode="relative" rAng="0" ptsTypes="AA">
                                      <p:cBhvr>
                                        <p:cTn id="34" dur="50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25" y="-20833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64" presetClass="path" presetSubtype="0" fill="hold" grpId="2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4.44444E-6 -3.45679E-6 L -0.10381 -0.2787 " pathEditMode="relative" rAng="0" ptsTypes="AA">
                                      <p:cBhvr>
                                        <p:cTn id="43" dur="500" spd="-10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191" y="-13951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1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64" presetClass="path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-2.77778E-6 2.71605E-6 L -0.18993 -0.35895 " pathEditMode="relative" rAng="0" ptsTypes="AA">
                                      <p:cBhvr>
                                        <p:cTn id="52" dur="500" spd="-10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497" y="-17963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64" presetClass="path" presetSubtype="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2.77778E-7 2.71605E-6 L 0.1526 -0.4034 " pathEditMode="relative" rAng="0" ptsTypes="AA">
                                      <p:cBhvr>
                                        <p:cTn id="61" dur="500" spd="-10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22" y="-20185"/>
                                    </p:animMotion>
                                  </p:childTnLst>
                                </p:cTn>
                              </p:par>
                              <p:par>
                                <p:cTn id="6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64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1111E-6 3.20988E-6 L -0.05121 -0.27871 " pathEditMode="relative" rAng="0" ptsTypes="AA">
                                      <p:cBhvr>
                                        <p:cTn id="70" dur="500" spd="-100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69" y="-13951"/>
                                    </p:animMotion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5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64" presetClass="path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2.77778E-6 -4.19753E-6 L 0.13021 -0.19259 " pathEditMode="relative" rAng="0" ptsTypes="AA">
                                      <p:cBhvr>
                                        <p:cTn id="79" dur="500" spd="-100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10" y="-9630"/>
                                    </p:animMotion>
                                  </p:childTnLst>
                                </p:cTn>
                              </p:par>
                              <p:par>
                                <p:cTn id="80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5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53" presetClass="entr" presetSubtype="1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42" presetClass="path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1.66667E-6 -2.59259E-6 L 0.14375 0.17222 " pathEditMode="relative" rAng="0" ptsTypes="AA">
                                      <p:cBhvr>
                                        <p:cTn id="95" dur="500" spd="-100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87" y="8611"/>
                                    </p:animMotion>
                                  </p:childTnLst>
                                </p:cTn>
                              </p:par>
                              <p:par>
                                <p:cTn id="96" presetID="1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53" presetClass="entr" presetSubtype="1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42" presetClass="path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3.88889E-6 -4.81481E-6 L 0.13507 0.28334 " pathEditMode="relative" rAng="0" ptsTypes="AA">
                                      <p:cBhvr>
                                        <p:cTn id="104" dur="500" spd="-100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53" y="14167"/>
                                    </p:animMotion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53" presetClass="entr" presetSubtype="16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42" presetClass="path" presetSubtype="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8.33333E-7 3.20988E-6 L 0.0625 0.20555 " pathEditMode="relative" rAng="0" ptsTypes="AA">
                                      <p:cBhvr>
                                        <p:cTn id="113" dur="500" spd="-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25" y="10278"/>
                                    </p:animMotion>
                                  </p:childTnLst>
                                </p:cTn>
                              </p:par>
                              <p:par>
                                <p:cTn id="114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5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42" presetClass="path" presetSubtype="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1.66667E-6 0 L -0.01371 0.35 " pathEditMode="relative" rAng="0" ptsTypes="AA">
                                      <p:cBhvr>
                                        <p:cTn id="122" dur="500" spd="-100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94" y="17500"/>
                                    </p:animMotion>
                                  </p:childTnLst>
                                </p:cTn>
                              </p:par>
                              <p:par>
                                <p:cTn id="123" presetID="35" presetClass="path" presetSubtype="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3.33333E-6 -1.60494E-6 L 0.16875 -0.04074 " pathEditMode="relative" rAng="0" ptsTypes="AA">
                                      <p:cBhvr>
                                        <p:cTn id="124" dur="500" spd="-100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438" y="-2037"/>
                                    </p:animMotion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53" presetClass="entr" presetSubtype="1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42" presetClass="path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1.94444E-6 -3.08642E-6 L -0.04757 0.3855 " pathEditMode="relative" rAng="0" ptsTypes="AA">
                                      <p:cBhvr>
                                        <p:cTn id="133" dur="500" spd="-100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78" y="19259"/>
                                    </p:animMotion>
                                  </p:childTnLst>
                                </p:cTn>
                              </p:par>
                              <p:par>
                                <p:cTn id="13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6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1.23457E-6 L -0.0875 0.25895 " pathEditMode="relative" rAng="0" ptsTypes="AA">
                                      <p:cBhvr>
                                        <p:cTn id="137" dur="500" spd="-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375" y="12932"/>
                                    </p:animMotion>
                                  </p:childTnLst>
                                </p:cTn>
                              </p:par>
                              <p:par>
                                <p:cTn id="13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5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42" presetClass="path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3.33333E-6 -2.71605E-6 L -0.18368 0.37439 " pathEditMode="relative" rAng="0" ptsTypes="AA">
                                      <p:cBhvr>
                                        <p:cTn id="151" dur="500" spd="-100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84" y="18704"/>
                                    </p:animMotion>
                                  </p:childTnLst>
                                </p:cTn>
                              </p:par>
                              <p:par>
                                <p:cTn id="152" presetID="1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4" presetID="53" presetClass="entr" presetSubtype="16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42" presetClass="path" presetSubtype="0" fill="hold" grpId="2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5E-6 -6.17284E-7 L -0.19879 0.28333 " pathEditMode="relative" rAng="0" ptsTypes="AA">
                                      <p:cBhvr>
                                        <p:cTn id="160" dur="500" spd="-100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948" y="1416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1" fill="hold">
                            <p:stCondLst>
                              <p:cond delay="1100"/>
                            </p:stCondLst>
                            <p:childTnLst>
                              <p:par>
                                <p:cTn id="16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5" fill="hold">
                            <p:stCondLst>
                              <p:cond delay="1600"/>
                            </p:stCondLst>
                            <p:childTnLst>
                              <p:par>
                                <p:cTn id="166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8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0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1" fill="hold">
                            <p:stCondLst>
                              <p:cond delay="2600"/>
                            </p:stCondLst>
                            <p:childTnLst>
                              <p:par>
                                <p:cTn id="172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4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5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8" dur="500" tmFilter="0,0; .5, 1; 1, 1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9" fill="hold">
                            <p:stCondLst>
                              <p:cond delay="4000"/>
                            </p:stCondLst>
                            <p:childTnLst>
                              <p:par>
                                <p:cTn id="18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2" dur="2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29" showWhenStopped="0">
                <p:cTn id="183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11" grpId="0" animBg="1"/>
      <p:bldP spid="11" grpId="1" animBg="1"/>
      <p:bldP spid="11" grpId="2" animBg="1"/>
      <p:bldP spid="12" grpId="0" animBg="1"/>
      <p:bldP spid="12" grpId="1" animBg="1"/>
      <p:bldP spid="12" grpId="2" animBg="1"/>
      <p:bldP spid="25" grpId="0" animBg="1"/>
      <p:bldP spid="25" grpId="1" animBg="1"/>
      <p:bldP spid="25" grpId="2" animBg="1"/>
      <p:bldP spid="26" grpId="0" animBg="1"/>
      <p:bldP spid="26" grpId="1" animBg="1"/>
      <p:bldP spid="26" grpId="2" animBg="1"/>
      <p:bldP spid="38" grpId="0" animBg="1"/>
      <p:bldP spid="38" grpId="1" animBg="1"/>
      <p:bldP spid="38" grpId="2" animBg="1"/>
      <p:bldP spid="48" grpId="0" animBg="1"/>
      <p:bldP spid="48" grpId="1" animBg="1"/>
      <p:bldP spid="48" grpId="2" animBg="1"/>
      <p:bldP spid="55" grpId="0" animBg="1"/>
      <p:bldP spid="55" grpId="1" animBg="1"/>
      <p:bldP spid="55" grpId="2" animBg="1"/>
      <p:bldP spid="56" grpId="0"/>
      <p:bldP spid="57" grpId="0"/>
      <p:bldP spid="5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4" descr="F:\0PPT素材\背景及图片\白麻子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908957" y="206330"/>
            <a:ext cx="13933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使用说明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390916" y="267886"/>
            <a:ext cx="25154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sz="16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INTRUCTIONS</a:t>
            </a:r>
            <a:r>
              <a:rPr lang="zh-Hans" altLang="en-US" sz="16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 </a:t>
            </a:r>
            <a:r>
              <a:rPr lang="en-US" altLang="zh-Hans" sz="16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FOR</a:t>
            </a:r>
            <a:r>
              <a:rPr lang="zh-Hans" altLang="en-US" sz="16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 </a:t>
            </a:r>
            <a:r>
              <a:rPr lang="en-US" altLang="zh-Hans" sz="16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USE</a:t>
            </a:r>
            <a:endParaRPr lang="zh-CN" altLang="en-US" sz="16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椭圆 34"/>
          <p:cNvSpPr/>
          <p:nvPr/>
        </p:nvSpPr>
        <p:spPr>
          <a:xfrm rot="5400000">
            <a:off x="3073872" y="2169926"/>
            <a:ext cx="1077642" cy="1385911"/>
          </a:xfrm>
          <a:custGeom>
            <a:avLst/>
            <a:gdLst/>
            <a:ahLst/>
            <a:cxnLst/>
            <a:rect l="l" t="t" r="r" b="b"/>
            <a:pathLst>
              <a:path w="1118836" h="1438889">
                <a:moveTo>
                  <a:pt x="548270" y="0"/>
                </a:moveTo>
                <a:lnTo>
                  <a:pt x="721662" y="346785"/>
                </a:lnTo>
                <a:cubicBezTo>
                  <a:pt x="951885" y="413972"/>
                  <a:pt x="1118836" y="627225"/>
                  <a:pt x="1118836" y="879471"/>
                </a:cubicBezTo>
                <a:cubicBezTo>
                  <a:pt x="1118836" y="1188429"/>
                  <a:pt x="868376" y="1438889"/>
                  <a:pt x="559418" y="1438889"/>
                </a:cubicBezTo>
                <a:cubicBezTo>
                  <a:pt x="250460" y="1438889"/>
                  <a:pt x="0" y="1188429"/>
                  <a:pt x="0" y="879471"/>
                </a:cubicBezTo>
                <a:cubicBezTo>
                  <a:pt x="0" y="636984"/>
                  <a:pt x="154283" y="430531"/>
                  <a:pt x="370781" y="354978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4" name="组合 43"/>
          <p:cNvGrpSpPr/>
          <p:nvPr/>
        </p:nvGrpSpPr>
        <p:grpSpPr>
          <a:xfrm rot="5400000">
            <a:off x="1446958" y="2173201"/>
            <a:ext cx="1061672" cy="1379360"/>
            <a:chOff x="4020870" y="2194485"/>
            <a:chExt cx="1102258" cy="143209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5" name="等腰三角形 43"/>
            <p:cNvSpPr/>
            <p:nvPr/>
          </p:nvSpPr>
          <p:spPr>
            <a:xfrm>
              <a:off x="4020870" y="2194485"/>
              <a:ext cx="1102258" cy="1432090"/>
            </a:xfrm>
            <a:custGeom>
              <a:avLst/>
              <a:gdLst/>
              <a:ahLst/>
              <a:cxnLst/>
              <a:rect l="l" t="t" r="r" b="b"/>
              <a:pathLst>
                <a:path w="1102258" h="1432090">
                  <a:moveTo>
                    <a:pt x="761620" y="431870"/>
                  </a:moveTo>
                  <a:lnTo>
                    <a:pt x="856659" y="621949"/>
                  </a:lnTo>
                  <a:lnTo>
                    <a:pt x="234710" y="621949"/>
                  </a:lnTo>
                  <a:lnTo>
                    <a:pt x="325695" y="439980"/>
                  </a:lnTo>
                  <a:cubicBezTo>
                    <a:pt x="163858" y="520416"/>
                    <a:pt x="53779" y="687834"/>
                    <a:pt x="53779" y="880961"/>
                  </a:cubicBezTo>
                  <a:cubicBezTo>
                    <a:pt x="53779" y="1155639"/>
                    <a:pt x="276450" y="1378310"/>
                    <a:pt x="551128" y="1378310"/>
                  </a:cubicBezTo>
                  <a:cubicBezTo>
                    <a:pt x="825806" y="1378310"/>
                    <a:pt x="1048477" y="1155639"/>
                    <a:pt x="1048477" y="880961"/>
                  </a:cubicBezTo>
                  <a:cubicBezTo>
                    <a:pt x="1048477" y="681767"/>
                    <a:pt x="931374" y="509923"/>
                    <a:pt x="761620" y="431870"/>
                  </a:cubicBezTo>
                  <a:close/>
                  <a:moveTo>
                    <a:pt x="545685" y="0"/>
                  </a:moveTo>
                  <a:lnTo>
                    <a:pt x="726120" y="360871"/>
                  </a:lnTo>
                  <a:cubicBezTo>
                    <a:pt x="945108" y="431845"/>
                    <a:pt x="1102258" y="638051"/>
                    <a:pt x="1102258" y="880961"/>
                  </a:cubicBezTo>
                  <a:cubicBezTo>
                    <a:pt x="1102258" y="1185341"/>
                    <a:pt x="855509" y="1432090"/>
                    <a:pt x="551129" y="1432090"/>
                  </a:cubicBezTo>
                  <a:cubicBezTo>
                    <a:pt x="246749" y="1432090"/>
                    <a:pt x="0" y="1185341"/>
                    <a:pt x="0" y="880961"/>
                  </a:cubicBezTo>
                  <a:cubicBezTo>
                    <a:pt x="0" y="642821"/>
                    <a:pt x="151038" y="439958"/>
                    <a:pt x="363249" y="364872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7" name="等腰三角形 42"/>
            <p:cNvSpPr/>
            <p:nvPr/>
          </p:nvSpPr>
          <p:spPr>
            <a:xfrm>
              <a:off x="4044928" y="2251925"/>
              <a:ext cx="1054142" cy="1350592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43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4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4" name="椭圆 34"/>
          <p:cNvSpPr/>
          <p:nvPr/>
        </p:nvSpPr>
        <p:spPr>
          <a:xfrm rot="5400000">
            <a:off x="6343669" y="2169926"/>
            <a:ext cx="1077642" cy="1385911"/>
          </a:xfrm>
          <a:custGeom>
            <a:avLst/>
            <a:gdLst/>
            <a:ahLst/>
            <a:cxnLst/>
            <a:rect l="l" t="t" r="r" b="b"/>
            <a:pathLst>
              <a:path w="1118836" h="1438889">
                <a:moveTo>
                  <a:pt x="548270" y="0"/>
                </a:moveTo>
                <a:lnTo>
                  <a:pt x="721662" y="346785"/>
                </a:lnTo>
                <a:cubicBezTo>
                  <a:pt x="951885" y="413972"/>
                  <a:pt x="1118836" y="627225"/>
                  <a:pt x="1118836" y="879471"/>
                </a:cubicBezTo>
                <a:cubicBezTo>
                  <a:pt x="1118836" y="1188429"/>
                  <a:pt x="868376" y="1438889"/>
                  <a:pt x="559418" y="1438889"/>
                </a:cubicBezTo>
                <a:cubicBezTo>
                  <a:pt x="250460" y="1438889"/>
                  <a:pt x="0" y="1188429"/>
                  <a:pt x="0" y="879471"/>
                </a:cubicBezTo>
                <a:cubicBezTo>
                  <a:pt x="0" y="636984"/>
                  <a:pt x="154283" y="430531"/>
                  <a:pt x="370781" y="354978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 rot="5400000">
            <a:off x="4716755" y="2173201"/>
            <a:ext cx="1061672" cy="1379360"/>
            <a:chOff x="4020870" y="2194485"/>
            <a:chExt cx="1102258" cy="143209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69" name="等腰三角形 43"/>
            <p:cNvSpPr/>
            <p:nvPr/>
          </p:nvSpPr>
          <p:spPr>
            <a:xfrm>
              <a:off x="4020870" y="2194485"/>
              <a:ext cx="1102258" cy="1432090"/>
            </a:xfrm>
            <a:custGeom>
              <a:avLst/>
              <a:gdLst/>
              <a:ahLst/>
              <a:cxnLst/>
              <a:rect l="l" t="t" r="r" b="b"/>
              <a:pathLst>
                <a:path w="1102258" h="1432090">
                  <a:moveTo>
                    <a:pt x="761620" y="431870"/>
                  </a:moveTo>
                  <a:lnTo>
                    <a:pt x="856659" y="621949"/>
                  </a:lnTo>
                  <a:lnTo>
                    <a:pt x="234710" y="621949"/>
                  </a:lnTo>
                  <a:lnTo>
                    <a:pt x="325695" y="439980"/>
                  </a:lnTo>
                  <a:cubicBezTo>
                    <a:pt x="163858" y="520416"/>
                    <a:pt x="53779" y="687834"/>
                    <a:pt x="53779" y="880961"/>
                  </a:cubicBezTo>
                  <a:cubicBezTo>
                    <a:pt x="53779" y="1155639"/>
                    <a:pt x="276450" y="1378310"/>
                    <a:pt x="551128" y="1378310"/>
                  </a:cubicBezTo>
                  <a:cubicBezTo>
                    <a:pt x="825806" y="1378310"/>
                    <a:pt x="1048477" y="1155639"/>
                    <a:pt x="1048477" y="880961"/>
                  </a:cubicBezTo>
                  <a:cubicBezTo>
                    <a:pt x="1048477" y="681767"/>
                    <a:pt x="931374" y="509923"/>
                    <a:pt x="761620" y="431870"/>
                  </a:cubicBezTo>
                  <a:close/>
                  <a:moveTo>
                    <a:pt x="545685" y="0"/>
                  </a:moveTo>
                  <a:lnTo>
                    <a:pt x="726120" y="360871"/>
                  </a:lnTo>
                  <a:cubicBezTo>
                    <a:pt x="945108" y="431845"/>
                    <a:pt x="1102258" y="638051"/>
                    <a:pt x="1102258" y="880961"/>
                  </a:cubicBezTo>
                  <a:cubicBezTo>
                    <a:pt x="1102258" y="1185341"/>
                    <a:pt x="855509" y="1432090"/>
                    <a:pt x="551129" y="1432090"/>
                  </a:cubicBezTo>
                  <a:cubicBezTo>
                    <a:pt x="246749" y="1432090"/>
                    <a:pt x="0" y="1185341"/>
                    <a:pt x="0" y="880961"/>
                  </a:cubicBezTo>
                  <a:cubicBezTo>
                    <a:pt x="0" y="642821"/>
                    <a:pt x="151038" y="439958"/>
                    <a:pt x="363249" y="364872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70" name="等腰三角形 42"/>
            <p:cNvSpPr/>
            <p:nvPr/>
          </p:nvSpPr>
          <p:spPr>
            <a:xfrm>
              <a:off x="4044928" y="2251925"/>
              <a:ext cx="1054142" cy="1350592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43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4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1" name="TextBox 70"/>
          <p:cNvSpPr txBox="1"/>
          <p:nvPr/>
        </p:nvSpPr>
        <p:spPr>
          <a:xfrm>
            <a:off x="1460140" y="3741777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新建用户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3270522" y="3741778"/>
            <a:ext cx="4977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登录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4717759" y="3739327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激活个体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6225622" y="3741779"/>
            <a:ext cx="14398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后续添加人脸信息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51F8EE7-16C9-794F-8C18-A7449747D1C4}"/>
              </a:ext>
            </a:extLst>
          </p:cNvPr>
          <p:cNvSpPr txBox="1"/>
          <p:nvPr/>
        </p:nvSpPr>
        <p:spPr>
          <a:xfrm>
            <a:off x="1010653" y="972152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学生需要做的</a:t>
            </a:r>
          </a:p>
        </p:txBody>
      </p:sp>
    </p:spTree>
    <p:custDataLst>
      <p:tags r:id="rId1"/>
    </p:custData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100"/>
                            </p:stCondLst>
                            <p:childTnLst>
                              <p:par>
                                <p:cTn id="26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2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12" presetClass="entr" presetSubtype="1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" presetClass="entr" presetSubtype="2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12" presetClass="entr" presetSubtype="1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" presetClass="entr" presetSubtype="2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12" presetClass="entr" presetSubtype="1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2" presetClass="entr" presetSubtype="1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40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2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/>
      <p:bldP spid="27" grpId="0"/>
      <p:bldP spid="43" grpId="0" animBg="1"/>
      <p:bldP spid="64" grpId="0" animBg="1"/>
      <p:bldP spid="71" grpId="0"/>
      <p:bldP spid="72" grpId="0"/>
      <p:bldP spid="73" grpId="0"/>
      <p:bldP spid="74" grpId="0"/>
      <p:bldP spid="75" grpId="0"/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4" descr="F:\0PPT素材\背景及图片\白麻子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908957" y="206330"/>
            <a:ext cx="13933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使用说明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390916" y="267886"/>
            <a:ext cx="25154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sz="16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INTRUCTIONS</a:t>
            </a:r>
            <a:r>
              <a:rPr lang="zh-Hans" altLang="en-US" sz="16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 </a:t>
            </a:r>
            <a:r>
              <a:rPr lang="en-US" altLang="zh-Hans" sz="16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FOR</a:t>
            </a:r>
            <a:r>
              <a:rPr lang="zh-Hans" altLang="en-US" sz="16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 </a:t>
            </a:r>
            <a:r>
              <a:rPr lang="en-US" altLang="zh-Hans" sz="16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USE</a:t>
            </a:r>
            <a:endParaRPr lang="zh-CN" altLang="en-US" sz="16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椭圆 34"/>
          <p:cNvSpPr/>
          <p:nvPr/>
        </p:nvSpPr>
        <p:spPr>
          <a:xfrm rot="5400000">
            <a:off x="3073872" y="2169926"/>
            <a:ext cx="1077642" cy="1385911"/>
          </a:xfrm>
          <a:custGeom>
            <a:avLst/>
            <a:gdLst/>
            <a:ahLst/>
            <a:cxnLst/>
            <a:rect l="l" t="t" r="r" b="b"/>
            <a:pathLst>
              <a:path w="1118836" h="1438889">
                <a:moveTo>
                  <a:pt x="548270" y="0"/>
                </a:moveTo>
                <a:lnTo>
                  <a:pt x="721662" y="346785"/>
                </a:lnTo>
                <a:cubicBezTo>
                  <a:pt x="951885" y="413972"/>
                  <a:pt x="1118836" y="627225"/>
                  <a:pt x="1118836" y="879471"/>
                </a:cubicBezTo>
                <a:cubicBezTo>
                  <a:pt x="1118836" y="1188429"/>
                  <a:pt x="868376" y="1438889"/>
                  <a:pt x="559418" y="1438889"/>
                </a:cubicBezTo>
                <a:cubicBezTo>
                  <a:pt x="250460" y="1438889"/>
                  <a:pt x="0" y="1188429"/>
                  <a:pt x="0" y="879471"/>
                </a:cubicBezTo>
                <a:cubicBezTo>
                  <a:pt x="0" y="636984"/>
                  <a:pt x="154283" y="430531"/>
                  <a:pt x="370781" y="354978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4" name="组合 43"/>
          <p:cNvGrpSpPr/>
          <p:nvPr/>
        </p:nvGrpSpPr>
        <p:grpSpPr>
          <a:xfrm rot="5400000">
            <a:off x="1446958" y="2173201"/>
            <a:ext cx="1061672" cy="1379360"/>
            <a:chOff x="4020870" y="2194485"/>
            <a:chExt cx="1102258" cy="143209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5" name="等腰三角形 43"/>
            <p:cNvSpPr/>
            <p:nvPr/>
          </p:nvSpPr>
          <p:spPr>
            <a:xfrm>
              <a:off x="4020870" y="2194485"/>
              <a:ext cx="1102258" cy="1432090"/>
            </a:xfrm>
            <a:custGeom>
              <a:avLst/>
              <a:gdLst/>
              <a:ahLst/>
              <a:cxnLst/>
              <a:rect l="l" t="t" r="r" b="b"/>
              <a:pathLst>
                <a:path w="1102258" h="1432090">
                  <a:moveTo>
                    <a:pt x="761620" y="431870"/>
                  </a:moveTo>
                  <a:lnTo>
                    <a:pt x="856659" y="621949"/>
                  </a:lnTo>
                  <a:lnTo>
                    <a:pt x="234710" y="621949"/>
                  </a:lnTo>
                  <a:lnTo>
                    <a:pt x="325695" y="439980"/>
                  </a:lnTo>
                  <a:cubicBezTo>
                    <a:pt x="163858" y="520416"/>
                    <a:pt x="53779" y="687834"/>
                    <a:pt x="53779" y="880961"/>
                  </a:cubicBezTo>
                  <a:cubicBezTo>
                    <a:pt x="53779" y="1155639"/>
                    <a:pt x="276450" y="1378310"/>
                    <a:pt x="551128" y="1378310"/>
                  </a:cubicBezTo>
                  <a:cubicBezTo>
                    <a:pt x="825806" y="1378310"/>
                    <a:pt x="1048477" y="1155639"/>
                    <a:pt x="1048477" y="880961"/>
                  </a:cubicBezTo>
                  <a:cubicBezTo>
                    <a:pt x="1048477" y="681767"/>
                    <a:pt x="931374" y="509923"/>
                    <a:pt x="761620" y="431870"/>
                  </a:cubicBezTo>
                  <a:close/>
                  <a:moveTo>
                    <a:pt x="545685" y="0"/>
                  </a:moveTo>
                  <a:lnTo>
                    <a:pt x="726120" y="360871"/>
                  </a:lnTo>
                  <a:cubicBezTo>
                    <a:pt x="945108" y="431845"/>
                    <a:pt x="1102258" y="638051"/>
                    <a:pt x="1102258" y="880961"/>
                  </a:cubicBezTo>
                  <a:cubicBezTo>
                    <a:pt x="1102258" y="1185341"/>
                    <a:pt x="855509" y="1432090"/>
                    <a:pt x="551129" y="1432090"/>
                  </a:cubicBezTo>
                  <a:cubicBezTo>
                    <a:pt x="246749" y="1432090"/>
                    <a:pt x="0" y="1185341"/>
                    <a:pt x="0" y="880961"/>
                  </a:cubicBezTo>
                  <a:cubicBezTo>
                    <a:pt x="0" y="642821"/>
                    <a:pt x="151038" y="439958"/>
                    <a:pt x="363249" y="364872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7" name="等腰三角形 42"/>
            <p:cNvSpPr/>
            <p:nvPr/>
          </p:nvSpPr>
          <p:spPr>
            <a:xfrm>
              <a:off x="4044928" y="2251925"/>
              <a:ext cx="1054142" cy="1350592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43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4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4" name="椭圆 34"/>
          <p:cNvSpPr/>
          <p:nvPr/>
        </p:nvSpPr>
        <p:spPr>
          <a:xfrm rot="5400000">
            <a:off x="6343669" y="2169926"/>
            <a:ext cx="1077642" cy="1385911"/>
          </a:xfrm>
          <a:custGeom>
            <a:avLst/>
            <a:gdLst/>
            <a:ahLst/>
            <a:cxnLst/>
            <a:rect l="l" t="t" r="r" b="b"/>
            <a:pathLst>
              <a:path w="1118836" h="1438889">
                <a:moveTo>
                  <a:pt x="548270" y="0"/>
                </a:moveTo>
                <a:lnTo>
                  <a:pt x="721662" y="346785"/>
                </a:lnTo>
                <a:cubicBezTo>
                  <a:pt x="951885" y="413972"/>
                  <a:pt x="1118836" y="627225"/>
                  <a:pt x="1118836" y="879471"/>
                </a:cubicBezTo>
                <a:cubicBezTo>
                  <a:pt x="1118836" y="1188429"/>
                  <a:pt x="868376" y="1438889"/>
                  <a:pt x="559418" y="1438889"/>
                </a:cubicBezTo>
                <a:cubicBezTo>
                  <a:pt x="250460" y="1438889"/>
                  <a:pt x="0" y="1188429"/>
                  <a:pt x="0" y="879471"/>
                </a:cubicBezTo>
                <a:cubicBezTo>
                  <a:pt x="0" y="636984"/>
                  <a:pt x="154283" y="430531"/>
                  <a:pt x="370781" y="354978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 rot="5400000">
            <a:off x="4716755" y="2173201"/>
            <a:ext cx="1061672" cy="1379360"/>
            <a:chOff x="4020870" y="2194485"/>
            <a:chExt cx="1102258" cy="143209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69" name="等腰三角形 43"/>
            <p:cNvSpPr/>
            <p:nvPr/>
          </p:nvSpPr>
          <p:spPr>
            <a:xfrm>
              <a:off x="4020870" y="2194485"/>
              <a:ext cx="1102258" cy="1432090"/>
            </a:xfrm>
            <a:custGeom>
              <a:avLst/>
              <a:gdLst/>
              <a:ahLst/>
              <a:cxnLst/>
              <a:rect l="l" t="t" r="r" b="b"/>
              <a:pathLst>
                <a:path w="1102258" h="1432090">
                  <a:moveTo>
                    <a:pt x="761620" y="431870"/>
                  </a:moveTo>
                  <a:lnTo>
                    <a:pt x="856659" y="621949"/>
                  </a:lnTo>
                  <a:lnTo>
                    <a:pt x="234710" y="621949"/>
                  </a:lnTo>
                  <a:lnTo>
                    <a:pt x="325695" y="439980"/>
                  </a:lnTo>
                  <a:cubicBezTo>
                    <a:pt x="163858" y="520416"/>
                    <a:pt x="53779" y="687834"/>
                    <a:pt x="53779" y="880961"/>
                  </a:cubicBezTo>
                  <a:cubicBezTo>
                    <a:pt x="53779" y="1155639"/>
                    <a:pt x="276450" y="1378310"/>
                    <a:pt x="551128" y="1378310"/>
                  </a:cubicBezTo>
                  <a:cubicBezTo>
                    <a:pt x="825806" y="1378310"/>
                    <a:pt x="1048477" y="1155639"/>
                    <a:pt x="1048477" y="880961"/>
                  </a:cubicBezTo>
                  <a:cubicBezTo>
                    <a:pt x="1048477" y="681767"/>
                    <a:pt x="931374" y="509923"/>
                    <a:pt x="761620" y="431870"/>
                  </a:cubicBezTo>
                  <a:close/>
                  <a:moveTo>
                    <a:pt x="545685" y="0"/>
                  </a:moveTo>
                  <a:lnTo>
                    <a:pt x="726120" y="360871"/>
                  </a:lnTo>
                  <a:cubicBezTo>
                    <a:pt x="945108" y="431845"/>
                    <a:pt x="1102258" y="638051"/>
                    <a:pt x="1102258" y="880961"/>
                  </a:cubicBezTo>
                  <a:cubicBezTo>
                    <a:pt x="1102258" y="1185341"/>
                    <a:pt x="855509" y="1432090"/>
                    <a:pt x="551129" y="1432090"/>
                  </a:cubicBezTo>
                  <a:cubicBezTo>
                    <a:pt x="246749" y="1432090"/>
                    <a:pt x="0" y="1185341"/>
                    <a:pt x="0" y="880961"/>
                  </a:cubicBezTo>
                  <a:cubicBezTo>
                    <a:pt x="0" y="642821"/>
                    <a:pt x="151038" y="439958"/>
                    <a:pt x="363249" y="364872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70" name="等腰三角形 42"/>
            <p:cNvSpPr/>
            <p:nvPr/>
          </p:nvSpPr>
          <p:spPr>
            <a:xfrm>
              <a:off x="4044928" y="2251925"/>
              <a:ext cx="1054142" cy="1350592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43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4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1" name="TextBox 70"/>
          <p:cNvSpPr txBox="1"/>
          <p:nvPr/>
        </p:nvSpPr>
        <p:spPr>
          <a:xfrm>
            <a:off x="1460140" y="3741777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打开小程序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3121891" y="3763302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点击拍照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4377420" y="3740904"/>
            <a:ext cx="141577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拍完选择所在班级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6225622" y="3741779"/>
            <a:ext cx="18934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点击识别，等待分析结果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51F8EE7-16C9-794F-8C18-A7449747D1C4}"/>
              </a:ext>
            </a:extLst>
          </p:cNvPr>
          <p:cNvSpPr txBox="1"/>
          <p:nvPr/>
        </p:nvSpPr>
        <p:spPr>
          <a:xfrm>
            <a:off x="1010653" y="972152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老师需要做的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83227263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100"/>
                            </p:stCondLst>
                            <p:childTnLst>
                              <p:par>
                                <p:cTn id="26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2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12" presetClass="entr" presetSubtype="1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" presetClass="entr" presetSubtype="2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12" presetClass="entr" presetSubtype="1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" presetClass="entr" presetSubtype="2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12" presetClass="entr" presetSubtype="1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2" presetClass="entr" presetSubtype="1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40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2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6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/>
      <p:bldP spid="27" grpId="0"/>
      <p:bldP spid="43" grpId="0" animBg="1"/>
      <p:bldP spid="64" grpId="0" animBg="1"/>
      <p:bldP spid="71" grpId="0"/>
      <p:bldP spid="72" grpId="0"/>
      <p:bldP spid="73" grpId="0"/>
      <p:bldP spid="74" grpId="0"/>
      <p:bldP spid="75" grpId="0"/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结果展示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390916" y="267886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吃鸡班</a:t>
            </a:r>
          </a:p>
        </p:txBody>
      </p:sp>
      <p:cxnSp>
        <p:nvCxnSpPr>
          <p:cNvPr id="28" name="直接连接符 27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2EBDE09-EE7B-B844-9CE8-701F29E6AD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5634" y="713585"/>
            <a:ext cx="1244667" cy="16764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386CA3A-B493-E14F-AA2F-4E378E2275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20025" y="731260"/>
            <a:ext cx="1270000" cy="16764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9BAEEF2D-54CD-8540-B73C-151DB2E4023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1311" y="1335638"/>
            <a:ext cx="1244600" cy="16637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30BBF08-76C3-CB47-9B7E-1A15FA12DF3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37128" y="3363494"/>
            <a:ext cx="1270000" cy="16764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8835609E-F6E5-7342-8635-43E70FD414C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59286" y="3363494"/>
            <a:ext cx="1244600" cy="16510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F99A6B8B-AE82-844D-8856-4F5353D166D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087762" y="1769176"/>
            <a:ext cx="1244600" cy="16891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FD75DF00-5DBF-374D-BE58-4A9D75C79F9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982565" y="3363494"/>
            <a:ext cx="1244600" cy="1689100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75CB852E-BDCA-A444-B2BB-06CA1A486B01}"/>
              </a:ext>
            </a:extLst>
          </p:cNvPr>
          <p:cNvSpPr txBox="1"/>
          <p:nvPr/>
        </p:nvSpPr>
        <p:spPr>
          <a:xfrm>
            <a:off x="597190" y="95140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工商继科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717BB6D2-BD00-A142-A172-09A24824CA4B}"/>
              </a:ext>
            </a:extLst>
          </p:cNvPr>
          <p:cNvSpPr txBox="1"/>
          <p:nvPr/>
        </p:nvSpPr>
        <p:spPr>
          <a:xfrm>
            <a:off x="2810831" y="2389985"/>
            <a:ext cx="614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josia</a:t>
            </a:r>
            <a:endParaRPr kumimoji="1"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7C314F19-6B81-FF4B-8A05-7D070A006055}"/>
              </a:ext>
            </a:extLst>
          </p:cNvPr>
          <p:cNvSpPr txBox="1"/>
          <p:nvPr/>
        </p:nvSpPr>
        <p:spPr>
          <a:xfrm>
            <a:off x="4589872" y="242906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我（恒爷）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21FE06C-2490-454F-AD76-FA9F768D5D84}"/>
              </a:ext>
            </a:extLst>
          </p:cNvPr>
          <p:cNvSpPr txBox="1"/>
          <p:nvPr/>
        </p:nvSpPr>
        <p:spPr>
          <a:xfrm>
            <a:off x="7087762" y="1461174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井岸梁朝伟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C8226474-5F8C-0046-AB90-C22CF1B19A03}"/>
              </a:ext>
            </a:extLst>
          </p:cNvPr>
          <p:cNvSpPr txBox="1"/>
          <p:nvPr/>
        </p:nvSpPr>
        <p:spPr>
          <a:xfrm>
            <a:off x="240632" y="4340994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非非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58BC628C-A1C2-DC44-8AAF-75B3B1489C2A}"/>
              </a:ext>
            </a:extLst>
          </p:cNvPr>
          <p:cNvSpPr txBox="1"/>
          <p:nvPr/>
        </p:nvSpPr>
        <p:spPr>
          <a:xfrm>
            <a:off x="3161717" y="299416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粒雄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DAF280E8-AAFF-B14A-8CD3-FCCAD248B26A}"/>
              </a:ext>
            </a:extLst>
          </p:cNvPr>
          <p:cNvSpPr txBox="1"/>
          <p:nvPr/>
        </p:nvSpPr>
        <p:spPr>
          <a:xfrm>
            <a:off x="6564991" y="3715352"/>
            <a:ext cx="461665" cy="1015663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kumimoji="1" lang="zh-CN" altLang="en-US" dirty="0"/>
              <a:t>城职大佬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3139397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5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5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50"/>
                            </p:stCondLst>
                            <p:childTnLst>
                              <p:par>
                                <p:cTn id="3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50"/>
                            </p:stCondLst>
                            <p:childTnLst>
                              <p:par>
                                <p:cTn id="3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550"/>
                            </p:stCondLst>
                            <p:childTnLst>
                              <p:par>
                                <p:cTn id="43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050"/>
                            </p:stCondLst>
                            <p:childTnLst>
                              <p:par>
                                <p:cTn id="47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550"/>
                            </p:stCondLst>
                            <p:childTnLst>
                              <p:par>
                                <p:cTn id="51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050"/>
                            </p:stCondLst>
                            <p:childTnLst>
                              <p:par>
                                <p:cTn id="5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/>
      <p:bldP spid="27" grpId="0"/>
      <p:bldP spid="4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结果展示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390916" y="267886"/>
            <a:ext cx="21291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sz="16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SHOW</a:t>
            </a:r>
            <a:r>
              <a:rPr lang="zh-Hans" altLang="en-US" sz="16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 </a:t>
            </a:r>
            <a:r>
              <a:rPr lang="en-US" altLang="zh-Hans" sz="16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THE</a:t>
            </a:r>
            <a:r>
              <a:rPr lang="zh-Hans" altLang="en-US" sz="16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 </a:t>
            </a:r>
            <a:r>
              <a:rPr lang="en-US" altLang="zh-Hans" sz="16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RESULT</a:t>
            </a:r>
            <a:endParaRPr lang="zh-CN" altLang="en-US" sz="16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C2E09AF9-26B5-6A42-82BE-FCDB9F443E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257" y="641789"/>
            <a:ext cx="2546153" cy="4519422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73C44608-4E8E-874B-933C-78818A0BC72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8841" y="641789"/>
            <a:ext cx="2546153" cy="4519422"/>
          </a:xfrm>
          <a:prstGeom prst="rect">
            <a:avLst/>
          </a:prstGeom>
        </p:spPr>
      </p:pic>
      <p:pic>
        <p:nvPicPr>
          <p:cNvPr id="48" name="图片 47">
            <a:extLst>
              <a:ext uri="{FF2B5EF4-FFF2-40B4-BE49-F238E27FC236}">
                <a16:creationId xmlns:a16="http://schemas.microsoft.com/office/drawing/2014/main" id="{6C725462-7353-6E4F-BE5B-CCB64FFA7E6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2425" y="632970"/>
            <a:ext cx="2556090" cy="453706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5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5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50"/>
                            </p:stCondLst>
                            <p:childTnLst>
                              <p:par>
                                <p:cTn id="3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800"/>
                            </p:stCondLst>
                            <p:childTnLst>
                              <p:par>
                                <p:cTn id="35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25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8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050"/>
                            </p:stCondLst>
                            <p:childTnLst>
                              <p:par>
                                <p:cTn id="40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25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3" dur="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/>
      <p:bldP spid="27" grpId="0"/>
      <p:bldP spid="4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4" descr="F:\0PPT素材\背景及图片\白麻子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TextBox 43"/>
          <p:cNvSpPr txBox="1"/>
          <p:nvPr/>
        </p:nvSpPr>
        <p:spPr>
          <a:xfrm>
            <a:off x="4409902" y="2339447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总结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5012139" y="2386725"/>
            <a:ext cx="9781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S</a:t>
            </a:r>
            <a:r>
              <a:rPr lang="en-US" altLang="zh-Hans" sz="12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UMMARY</a:t>
            </a:r>
            <a:endParaRPr lang="zh-CN" altLang="en-US" sz="12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2223167" y="1873561"/>
            <a:ext cx="1301106" cy="1301106"/>
            <a:chOff x="2683251" y="1980687"/>
            <a:chExt cx="1301106" cy="1301106"/>
          </a:xfrm>
          <a:effectLst>
            <a:outerShdw blurRad="2540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5" name="椭圆 54"/>
            <p:cNvSpPr/>
            <p:nvPr/>
          </p:nvSpPr>
          <p:spPr>
            <a:xfrm>
              <a:off x="2683251" y="1980687"/>
              <a:ext cx="1301106" cy="1301106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3002623" y="2185262"/>
              <a:ext cx="662361" cy="830997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4800" dirty="0">
                  <a:solidFill>
                    <a:schemeClr val="bg1"/>
                  </a:solidFill>
                  <a:latin typeface="Watford DB" pitchFamily="2" charset="0"/>
                  <a:ea typeface="造字工房劲黑（非商用）常规体" pitchFamily="50" charset="-122"/>
                </a:rPr>
                <a:t>4</a:t>
              </a:r>
              <a:endParaRPr lang="zh-CN" altLang="en-US" sz="4800" dirty="0">
                <a:solidFill>
                  <a:schemeClr val="bg1"/>
                </a:solidFill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cxnSp>
        <p:nvCxnSpPr>
          <p:cNvPr id="57" name="直接连接符 56"/>
          <p:cNvCxnSpPr/>
          <p:nvPr/>
        </p:nvCxnSpPr>
        <p:spPr>
          <a:xfrm flipV="1">
            <a:off x="3814736" y="1503159"/>
            <a:ext cx="0" cy="2020181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椭圆 57"/>
          <p:cNvSpPr/>
          <p:nvPr/>
        </p:nvSpPr>
        <p:spPr>
          <a:xfrm>
            <a:off x="4110658" y="2386725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TextBox 29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</p:spTree>
    <p:custDataLst>
      <p:tags r:id="rId1"/>
    </p:custData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6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48" grpId="0"/>
      <p:bldP spid="58" grpId="0" animBg="1"/>
      <p:bldP spid="3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4" descr="F:\0PPT素材\背景及图片\白麻子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908957" y="206330"/>
            <a:ext cx="7745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总结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825442" y="267886"/>
            <a:ext cx="12458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sz="16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SUMMARY</a:t>
            </a:r>
            <a:endParaRPr lang="zh-CN" altLang="en-US" sz="16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1076363" y="1350240"/>
            <a:ext cx="3052789" cy="3052789"/>
            <a:chOff x="1076363" y="1350240"/>
            <a:chExt cx="3052789" cy="3052789"/>
          </a:xfrm>
        </p:grpSpPr>
        <p:grpSp>
          <p:nvGrpSpPr>
            <p:cNvPr id="42" name="组合 41"/>
            <p:cNvGrpSpPr/>
            <p:nvPr/>
          </p:nvGrpSpPr>
          <p:grpSpPr>
            <a:xfrm>
              <a:off x="1076363" y="1350240"/>
              <a:ext cx="3052789" cy="3052789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43" name="同心圆 42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4" name="椭圆 43"/>
              <p:cNvSpPr/>
              <p:nvPr/>
            </p:nvSpPr>
            <p:spPr>
              <a:xfrm>
                <a:off x="392112" y="760412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8" name="TextBox 67"/>
            <p:cNvSpPr txBox="1"/>
            <p:nvPr/>
          </p:nvSpPr>
          <p:spPr>
            <a:xfrm>
              <a:off x="3032353" y="3209065"/>
              <a:ext cx="659155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>
                  <a:latin typeface="Watford DB" pitchFamily="2" charset="0"/>
                  <a:ea typeface="造字工房劲黑（非商用）常规体" pitchFamily="50" charset="-122"/>
                </a:rPr>
                <a:t>A</a:t>
              </a:r>
              <a:endParaRPr lang="zh-CN" altLang="en-US" sz="4800" dirty="0"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cxnSp>
        <p:nvCxnSpPr>
          <p:cNvPr id="28" name="直接连接符 27"/>
          <p:cNvCxnSpPr/>
          <p:nvPr/>
        </p:nvCxnSpPr>
        <p:spPr>
          <a:xfrm>
            <a:off x="1690218" y="308377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/>
        </p:nvGrpSpPr>
        <p:grpSpPr>
          <a:xfrm>
            <a:off x="1249566" y="1312088"/>
            <a:ext cx="2338385" cy="2443165"/>
            <a:chOff x="1249566" y="1312088"/>
            <a:chExt cx="2338385" cy="2443165"/>
          </a:xfrm>
        </p:grpSpPr>
        <p:sp>
          <p:nvSpPr>
            <p:cNvPr id="45" name="椭圆 44"/>
            <p:cNvSpPr/>
            <p:nvPr/>
          </p:nvSpPr>
          <p:spPr>
            <a:xfrm>
              <a:off x="1249566" y="1416868"/>
              <a:ext cx="2338385" cy="2338385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2244857" y="1312088"/>
              <a:ext cx="633507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>
                  <a:solidFill>
                    <a:schemeClr val="bg1"/>
                  </a:solidFill>
                  <a:latin typeface="Watford DB" pitchFamily="2" charset="0"/>
                  <a:ea typeface="造字工房劲黑（非商用）常规体" pitchFamily="50" charset="-122"/>
                </a:rPr>
                <a:t>B</a:t>
              </a:r>
              <a:endParaRPr lang="zh-CN" altLang="en-US" sz="4800" dirty="0">
                <a:solidFill>
                  <a:schemeClr val="bg1"/>
                </a:solidFill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1825442" y="2047960"/>
            <a:ext cx="1611782" cy="1611782"/>
            <a:chOff x="1825442" y="2047960"/>
            <a:chExt cx="1611782" cy="1611782"/>
          </a:xfrm>
        </p:grpSpPr>
        <p:grpSp>
          <p:nvGrpSpPr>
            <p:cNvPr id="47" name="组合 46"/>
            <p:cNvGrpSpPr/>
            <p:nvPr/>
          </p:nvGrpSpPr>
          <p:grpSpPr>
            <a:xfrm>
              <a:off x="1825442" y="2047960"/>
              <a:ext cx="1611782" cy="1611782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63" name="同心圆 62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4" name="椭圆 63"/>
              <p:cNvSpPr/>
              <p:nvPr/>
            </p:nvSpPr>
            <p:spPr>
              <a:xfrm>
                <a:off x="392112" y="760412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0" name="TextBox 69"/>
            <p:cNvSpPr txBox="1"/>
            <p:nvPr/>
          </p:nvSpPr>
          <p:spPr>
            <a:xfrm>
              <a:off x="2286003" y="2461135"/>
              <a:ext cx="580608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>
                  <a:latin typeface="Watford DB" pitchFamily="2" charset="0"/>
                  <a:ea typeface="造字工房劲黑（非商用）常规体" pitchFamily="50" charset="-122"/>
                </a:rPr>
                <a:t>C</a:t>
              </a:r>
              <a:endParaRPr lang="zh-CN" altLang="en-US" sz="4800" dirty="0"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1647659" y="1598714"/>
            <a:ext cx="620695" cy="620695"/>
            <a:chOff x="1647659" y="1598714"/>
            <a:chExt cx="620695" cy="620695"/>
          </a:xfrm>
        </p:grpSpPr>
        <p:grpSp>
          <p:nvGrpSpPr>
            <p:cNvPr id="65" name="组合 64"/>
            <p:cNvGrpSpPr/>
            <p:nvPr/>
          </p:nvGrpSpPr>
          <p:grpSpPr>
            <a:xfrm>
              <a:off x="1647659" y="1598714"/>
              <a:ext cx="620695" cy="620695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66" name="同心圆 65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椭圆 66"/>
              <p:cNvSpPr/>
              <p:nvPr/>
            </p:nvSpPr>
            <p:spPr>
              <a:xfrm>
                <a:off x="392112" y="760412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1" name="TextBox 70"/>
            <p:cNvSpPr txBox="1"/>
            <p:nvPr/>
          </p:nvSpPr>
          <p:spPr>
            <a:xfrm>
              <a:off x="1781732" y="1658808"/>
              <a:ext cx="4122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>
                  <a:latin typeface="Watford DB" pitchFamily="2" charset="0"/>
                  <a:ea typeface="造字工房劲黑（非商用）常规体" pitchFamily="50" charset="-122"/>
                </a:rPr>
                <a:t>D</a:t>
              </a:r>
              <a:endParaRPr lang="zh-CN" altLang="en-US" sz="2400" dirty="0"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4831991" y="3821070"/>
            <a:ext cx="717066" cy="717066"/>
            <a:chOff x="4946295" y="3821070"/>
            <a:chExt cx="717066" cy="717066"/>
          </a:xfrm>
        </p:grpSpPr>
        <p:grpSp>
          <p:nvGrpSpPr>
            <p:cNvPr id="80" name="组合 79"/>
            <p:cNvGrpSpPr/>
            <p:nvPr/>
          </p:nvGrpSpPr>
          <p:grpSpPr>
            <a:xfrm>
              <a:off x="4946295" y="3821070"/>
              <a:ext cx="717066" cy="717066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81" name="同心圆 80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椭圆 81"/>
              <p:cNvSpPr/>
              <p:nvPr/>
            </p:nvSpPr>
            <p:spPr>
              <a:xfrm>
                <a:off x="392112" y="760412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3" name="TextBox 82"/>
            <p:cNvSpPr txBox="1"/>
            <p:nvPr/>
          </p:nvSpPr>
          <p:spPr>
            <a:xfrm>
              <a:off x="5098681" y="3920194"/>
              <a:ext cx="4122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>
                  <a:latin typeface="Watford DB" pitchFamily="2" charset="0"/>
                  <a:ea typeface="造字工房劲黑（非商用）常规体" pitchFamily="50" charset="-122"/>
                </a:rPr>
                <a:t>D</a:t>
              </a:r>
              <a:endParaRPr lang="zh-CN" altLang="en-US" sz="2400" dirty="0"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4831991" y="2978203"/>
            <a:ext cx="717066" cy="717066"/>
            <a:chOff x="4946295" y="2978203"/>
            <a:chExt cx="717066" cy="717066"/>
          </a:xfrm>
        </p:grpSpPr>
        <p:grpSp>
          <p:nvGrpSpPr>
            <p:cNvPr id="77" name="组合 76"/>
            <p:cNvGrpSpPr/>
            <p:nvPr/>
          </p:nvGrpSpPr>
          <p:grpSpPr>
            <a:xfrm>
              <a:off x="4946295" y="2978203"/>
              <a:ext cx="717066" cy="717066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78" name="同心圆 77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9" name="椭圆 78"/>
              <p:cNvSpPr/>
              <p:nvPr/>
            </p:nvSpPr>
            <p:spPr>
              <a:xfrm>
                <a:off x="392112" y="760412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4" name="TextBox 83"/>
            <p:cNvSpPr txBox="1"/>
            <p:nvPr/>
          </p:nvSpPr>
          <p:spPr>
            <a:xfrm>
              <a:off x="5098681" y="3105902"/>
              <a:ext cx="38343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>
                  <a:latin typeface="Watford DB" pitchFamily="2" charset="0"/>
                  <a:ea typeface="造字工房劲黑（非商用）常规体" pitchFamily="50" charset="-122"/>
                </a:rPr>
                <a:t>C</a:t>
              </a:r>
              <a:endParaRPr lang="zh-CN" altLang="en-US" sz="2400" dirty="0"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4831991" y="1281682"/>
            <a:ext cx="717066" cy="717066"/>
            <a:chOff x="4946295" y="1281682"/>
            <a:chExt cx="717066" cy="717066"/>
          </a:xfrm>
        </p:grpSpPr>
        <p:grpSp>
          <p:nvGrpSpPr>
            <p:cNvPr id="73" name="组合 72"/>
            <p:cNvGrpSpPr/>
            <p:nvPr/>
          </p:nvGrpSpPr>
          <p:grpSpPr>
            <a:xfrm>
              <a:off x="4946295" y="1281682"/>
              <a:ext cx="717066" cy="717066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74" name="同心圆 73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椭圆 74"/>
              <p:cNvSpPr/>
              <p:nvPr/>
            </p:nvSpPr>
            <p:spPr>
              <a:xfrm>
                <a:off x="392112" y="760412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5" name="TextBox 84"/>
            <p:cNvSpPr txBox="1"/>
            <p:nvPr/>
          </p:nvSpPr>
          <p:spPr>
            <a:xfrm>
              <a:off x="5098681" y="1409382"/>
              <a:ext cx="42191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>
                  <a:latin typeface="Watford DB" pitchFamily="2" charset="0"/>
                  <a:ea typeface="造字工房劲黑（非商用）常规体" pitchFamily="50" charset="-122"/>
                </a:rPr>
                <a:t>A</a:t>
              </a:r>
              <a:endParaRPr lang="zh-CN" altLang="en-US" sz="2400" dirty="0"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4826599" y="2124550"/>
            <a:ext cx="727851" cy="727851"/>
            <a:chOff x="4940903" y="2124550"/>
            <a:chExt cx="727851" cy="727851"/>
          </a:xfrm>
        </p:grpSpPr>
        <p:sp>
          <p:nvSpPr>
            <p:cNvPr id="72" name="椭圆 71"/>
            <p:cNvSpPr/>
            <p:nvPr/>
          </p:nvSpPr>
          <p:spPr>
            <a:xfrm>
              <a:off x="4940903" y="2124550"/>
              <a:ext cx="727851" cy="727851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TextBox 85"/>
            <p:cNvSpPr txBox="1"/>
            <p:nvPr/>
          </p:nvSpPr>
          <p:spPr>
            <a:xfrm>
              <a:off x="5098682" y="2257642"/>
              <a:ext cx="4122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latin typeface="Watford DB" pitchFamily="2" charset="0"/>
                  <a:ea typeface="造字工房劲黑（非商用）常规体" pitchFamily="50" charset="-122"/>
                </a:rPr>
                <a:t>B</a:t>
              </a:r>
              <a:endParaRPr lang="zh-CN" altLang="en-US" sz="2400" dirty="0">
                <a:solidFill>
                  <a:schemeClr val="bg1"/>
                </a:solidFill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sp>
        <p:nvSpPr>
          <p:cNvPr id="87" name="TextBox 86"/>
          <p:cNvSpPr txBox="1"/>
          <p:nvPr/>
        </p:nvSpPr>
        <p:spPr>
          <a:xfrm>
            <a:off x="5916449" y="1336841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优势：</a:t>
            </a:r>
          </a:p>
        </p:txBody>
      </p:sp>
      <p:sp>
        <p:nvSpPr>
          <p:cNvPr id="88" name="TextBox 87"/>
          <p:cNvSpPr txBox="1"/>
          <p:nvPr/>
        </p:nvSpPr>
        <p:spPr>
          <a:xfrm>
            <a:off x="5916449" y="1496158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在点名的形式上相对优化，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设备人人均有，基乎</a:t>
            </a:r>
            <a:r>
              <a:rPr lang="en-US" altLang="zh-CN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0</a:t>
            </a:r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成本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cxnSp>
        <p:nvCxnSpPr>
          <p:cNvPr id="89" name="直接连接符 88"/>
          <p:cNvCxnSpPr/>
          <p:nvPr/>
        </p:nvCxnSpPr>
        <p:spPr>
          <a:xfrm flipV="1">
            <a:off x="5787828" y="1346831"/>
            <a:ext cx="0" cy="576518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/>
          <p:cNvSpPr txBox="1"/>
          <p:nvPr/>
        </p:nvSpPr>
        <p:spPr>
          <a:xfrm>
            <a:off x="5916449" y="2195910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易管理：</a:t>
            </a:r>
          </a:p>
        </p:txBody>
      </p:sp>
      <p:sp>
        <p:nvSpPr>
          <p:cNvPr id="91" name="TextBox 90"/>
          <p:cNvSpPr txBox="1"/>
          <p:nvPr/>
        </p:nvSpPr>
        <p:spPr>
          <a:xfrm>
            <a:off x="5916449" y="2355227"/>
            <a:ext cx="22349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ICMA</a:t>
            </a:r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后台系统管理功能完善，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安全性高，界面友好。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cxnSp>
        <p:nvCxnSpPr>
          <p:cNvPr id="92" name="直接连接符 91"/>
          <p:cNvCxnSpPr/>
          <p:nvPr/>
        </p:nvCxnSpPr>
        <p:spPr>
          <a:xfrm flipV="1">
            <a:off x="5787828" y="2205900"/>
            <a:ext cx="0" cy="576518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TextBox 92"/>
          <p:cNvSpPr txBox="1"/>
          <p:nvPr/>
        </p:nvSpPr>
        <p:spPr>
          <a:xfrm>
            <a:off x="5916449" y="3038760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扩展性强：</a:t>
            </a:r>
          </a:p>
        </p:txBody>
      </p:sp>
      <p:sp>
        <p:nvSpPr>
          <p:cNvPr id="95" name="TextBox 94"/>
          <p:cNvSpPr txBox="1"/>
          <p:nvPr/>
        </p:nvSpPr>
        <p:spPr>
          <a:xfrm>
            <a:off x="5916449" y="3198077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人脸识别可以扩展的方向众多，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可用于更多的人脸核身的业务功能。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cxnSp>
        <p:nvCxnSpPr>
          <p:cNvPr id="96" name="直接连接符 95"/>
          <p:cNvCxnSpPr/>
          <p:nvPr/>
        </p:nvCxnSpPr>
        <p:spPr>
          <a:xfrm flipV="1">
            <a:off x="5787828" y="3048750"/>
            <a:ext cx="0" cy="576518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TextBox 96"/>
          <p:cNvSpPr txBox="1"/>
          <p:nvPr/>
        </p:nvSpPr>
        <p:spPr>
          <a:xfrm>
            <a:off x="5916449" y="3880745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缺点：</a:t>
            </a:r>
          </a:p>
        </p:txBody>
      </p:sp>
      <p:sp>
        <p:nvSpPr>
          <p:cNvPr id="98" name="TextBox 97"/>
          <p:cNvSpPr txBox="1"/>
          <p:nvPr/>
        </p:nvSpPr>
        <p:spPr>
          <a:xfrm>
            <a:off x="5916449" y="4040062"/>
            <a:ext cx="2954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学生可能不愿意的开放自己的人脸信息，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这将无法体现系统的价值。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cxnSp>
        <p:nvCxnSpPr>
          <p:cNvPr id="99" name="直接连接符 98"/>
          <p:cNvCxnSpPr/>
          <p:nvPr/>
        </p:nvCxnSpPr>
        <p:spPr>
          <a:xfrm flipV="1">
            <a:off x="5787828" y="3890735"/>
            <a:ext cx="0" cy="576518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extBox 99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</p:spTree>
    <p:custDataLst>
      <p:tags r:id="rId1"/>
    </p:custDataLst>
  </p:cSld>
  <p:clrMapOvr>
    <a:masterClrMapping/>
  </p:clrMapOvr>
  <p:transition spd="slow">
    <p:pull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6" presetID="2" presetClass="entr" presetSubtype="4" fill="hold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2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29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4" fill="hold" nodeType="withEffect" p14:presetBounceEnd="44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32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33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4" fill="hold" nodeType="withEffect" p14:presetBounceEnd="44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36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37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8" presetID="2" presetClass="entr" presetSubtype="4" fill="hold" nodeType="withEffect" p14:presetBounceEnd="44000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40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41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43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5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35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72222E-6 2.83951E-6 L -0.20416 0.40494 " pathEditMode="relative" rAng="0" ptsTypes="AA">
                                          <p:cBhvr>
                                            <p:cTn id="51" dur="500" spd="-100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0208" y="2024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52" presetID="1" presetClass="entr" presetSubtype="0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35" presetClass="path" presetSubtype="0" accel="50000" decel="50000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animMotion origin="layout" path="M -4.72222E-6 -1.97531E-6 L -0.2875 -0.14815 " pathEditMode="relative" rAng="0" ptsTypes="AA">
                                          <p:cBhvr>
                                            <p:cTn id="60" dur="500" spd="-100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4375" y="-740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61" presetID="1" presetClass="entr" presetSubtype="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3" presetID="53" presetClass="entr" presetSubtype="16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5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6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7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8" presetID="35" presetClass="path" presetSubtype="0" accel="50000" decel="5000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Motion origin="layout" path="M -4.72222E-6 4.5679E-6 L -0.28611 -0.09136 " pathEditMode="relative" rAng="0" ptsTypes="AA">
                                          <p:cBhvr>
                                            <p:cTn id="69" dur="500" spd="-100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4306" y="-456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0" presetID="1" presetClass="entr" presetSubtype="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2" presetID="53" presetClass="entr" presetSubtype="16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4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5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6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7" presetID="35" presetClass="path" presetSubtype="0" accel="50000" decel="5000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Motion origin="layout" path="M -4.72222E-6 -4.32099E-6 L -0.35138 -0.4395 " pathEditMode="relative" rAng="0" ptsTypes="AA">
                                          <p:cBhvr>
                                            <p:cTn id="78" dur="500" spd="-100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7569" y="-2197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9" presetID="12" presetClass="entr" presetSubtype="8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1" dur="500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2" dur="500"/>
                                            <p:tgtEl>
                                              <p:spTgt spid="8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3" presetID="1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5" dur="500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6" dur="500"/>
                                            <p:tgtEl>
                                              <p:spTgt spid="8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1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9" dur="500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90" dur="500"/>
                                            <p:tgtEl>
                                              <p:spTgt spid="8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1" presetID="12" presetClass="entr" presetSubtype="8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3" dur="500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94" dur="500"/>
                                            <p:tgtEl>
                                              <p:spTgt spid="9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5" presetID="12" presetClass="entr" presetSubtype="8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7" dur="500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98" dur="500"/>
                                            <p:tgtEl>
                                              <p:spTgt spid="9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9" presetID="12" presetClass="entr" presetSubtype="8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1" dur="500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02" dur="500"/>
                                            <p:tgtEl>
                                              <p:spTgt spid="9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3" presetID="12" presetClass="entr" presetSubtype="8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5" dur="500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06" dur="500"/>
                                            <p:tgtEl>
                                              <p:spTgt spid="9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7" presetID="12" presetClass="entr" presetSubtype="8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9" dur="500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10" dur="500"/>
                                            <p:tgtEl>
                                              <p:spTgt spid="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1" presetID="12" presetClass="entr" presetSubtype="8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3" dur="500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14" dur="500"/>
                                            <p:tgtEl>
                                              <p:spTgt spid="9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12" presetClass="entr" presetSubtype="8" fill="hold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1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7" dur="500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18" dur="500"/>
                                            <p:tgtEl>
                                              <p:spTgt spid="9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9" presetID="12" presetClass="entr" presetSubtype="8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1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1" dur="500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22" dur="500"/>
                                            <p:tgtEl>
                                              <p:spTgt spid="9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3" presetID="12" presetClass="entr" presetSubtype="8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1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5" dur="500"/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26" dur="500"/>
                                            <p:tgtEl>
                                              <p:spTgt spid="9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7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28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0" dur="2000"/>
                                            <p:tgtEl>
                                              <p:spTgt spid="10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87" grpId="0"/>
          <p:bldP spid="88" grpId="0"/>
          <p:bldP spid="90" grpId="0"/>
          <p:bldP spid="91" grpId="0"/>
          <p:bldP spid="93" grpId="0"/>
          <p:bldP spid="95" grpId="0"/>
          <p:bldP spid="97" grpId="0"/>
          <p:bldP spid="98" grpId="0"/>
          <p:bldP spid="100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6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4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4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8" presetID="2" presetClass="entr" presetSubtype="4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1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43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5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35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72222E-6 2.83951E-6 L -0.20416 0.40494 " pathEditMode="relative" rAng="0" ptsTypes="AA">
                                          <p:cBhvr>
                                            <p:cTn id="51" dur="500" spd="-100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0208" y="2024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52" presetID="1" presetClass="entr" presetSubtype="0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35" presetClass="path" presetSubtype="0" accel="50000" decel="50000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animMotion origin="layout" path="M -4.72222E-6 -1.97531E-6 L -0.2875 -0.14815 " pathEditMode="relative" rAng="0" ptsTypes="AA">
                                          <p:cBhvr>
                                            <p:cTn id="60" dur="500" spd="-100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4375" y="-740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61" presetID="1" presetClass="entr" presetSubtype="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3" presetID="53" presetClass="entr" presetSubtype="16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5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6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7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8" presetID="35" presetClass="path" presetSubtype="0" accel="50000" decel="5000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Motion origin="layout" path="M -4.72222E-6 4.5679E-6 L -0.28611 -0.09136 " pathEditMode="relative" rAng="0" ptsTypes="AA">
                                          <p:cBhvr>
                                            <p:cTn id="69" dur="500" spd="-100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4306" y="-456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0" presetID="1" presetClass="entr" presetSubtype="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2" presetID="53" presetClass="entr" presetSubtype="16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4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5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6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7" presetID="35" presetClass="path" presetSubtype="0" accel="50000" decel="5000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Motion origin="layout" path="M -4.72222E-6 -4.32099E-6 L -0.35138 -0.4395 " pathEditMode="relative" rAng="0" ptsTypes="AA">
                                          <p:cBhvr>
                                            <p:cTn id="78" dur="500" spd="-100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7569" y="-21975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9" presetID="12" presetClass="entr" presetSubtype="8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1" dur="500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2" dur="500"/>
                                            <p:tgtEl>
                                              <p:spTgt spid="8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3" presetID="1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5" dur="500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6" dur="500"/>
                                            <p:tgtEl>
                                              <p:spTgt spid="8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1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9" dur="500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90" dur="500"/>
                                            <p:tgtEl>
                                              <p:spTgt spid="8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1" presetID="12" presetClass="entr" presetSubtype="8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3" dur="500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94" dur="500"/>
                                            <p:tgtEl>
                                              <p:spTgt spid="9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5" presetID="12" presetClass="entr" presetSubtype="8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7" dur="500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98" dur="500"/>
                                            <p:tgtEl>
                                              <p:spTgt spid="9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9" presetID="12" presetClass="entr" presetSubtype="8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1" dur="500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02" dur="500"/>
                                            <p:tgtEl>
                                              <p:spTgt spid="9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3" presetID="12" presetClass="entr" presetSubtype="8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5" dur="500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06" dur="500"/>
                                            <p:tgtEl>
                                              <p:spTgt spid="9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7" presetID="12" presetClass="entr" presetSubtype="8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9" dur="500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10" dur="500"/>
                                            <p:tgtEl>
                                              <p:spTgt spid="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1" presetID="12" presetClass="entr" presetSubtype="8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1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3" dur="500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14" dur="500"/>
                                            <p:tgtEl>
                                              <p:spTgt spid="9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12" presetClass="entr" presetSubtype="8" fill="hold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1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7" dur="500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18" dur="500"/>
                                            <p:tgtEl>
                                              <p:spTgt spid="9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9" presetID="12" presetClass="entr" presetSubtype="8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1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1" dur="500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22" dur="500"/>
                                            <p:tgtEl>
                                              <p:spTgt spid="9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3" presetID="12" presetClass="entr" presetSubtype="8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1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5" dur="500"/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26" dur="500"/>
                                            <p:tgtEl>
                                              <p:spTgt spid="9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7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28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0" dur="2000"/>
                                            <p:tgtEl>
                                              <p:spTgt spid="10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87" grpId="0"/>
          <p:bldP spid="88" grpId="0"/>
          <p:bldP spid="90" grpId="0"/>
          <p:bldP spid="91" grpId="0"/>
          <p:bldP spid="93" grpId="0"/>
          <p:bldP spid="95" grpId="0"/>
          <p:bldP spid="97" grpId="0"/>
          <p:bldP spid="98" grpId="0"/>
          <p:bldP spid="100" grpId="0"/>
        </p:bldLst>
      </p:timing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4" descr="F:\0PPT素材\背景及图片\白麻子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TextBox 43"/>
          <p:cNvSpPr txBox="1"/>
          <p:nvPr/>
        </p:nvSpPr>
        <p:spPr>
          <a:xfrm>
            <a:off x="4402302" y="2339447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结束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5012139" y="2386725"/>
            <a:ext cx="6944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sz="12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FINISH</a:t>
            </a:r>
            <a:endParaRPr lang="zh-CN" altLang="en-US" sz="12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2223167" y="1873561"/>
            <a:ext cx="1301106" cy="1301106"/>
            <a:chOff x="2683251" y="1980687"/>
            <a:chExt cx="1301106" cy="1301106"/>
          </a:xfrm>
          <a:effectLst>
            <a:outerShdw blurRad="2540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5" name="椭圆 54"/>
            <p:cNvSpPr/>
            <p:nvPr/>
          </p:nvSpPr>
          <p:spPr>
            <a:xfrm>
              <a:off x="2683251" y="1980687"/>
              <a:ext cx="1301106" cy="1301106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3002623" y="2185262"/>
              <a:ext cx="662361" cy="830997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4800" dirty="0">
                  <a:solidFill>
                    <a:schemeClr val="bg1"/>
                  </a:solidFill>
                  <a:latin typeface="Watford DB" pitchFamily="2" charset="0"/>
                  <a:ea typeface="造字工房劲黑（非商用）常规体" pitchFamily="50" charset="-122"/>
                </a:rPr>
                <a:t>5</a:t>
              </a:r>
              <a:endParaRPr lang="zh-CN" altLang="en-US" sz="4800" dirty="0">
                <a:solidFill>
                  <a:schemeClr val="bg1"/>
                </a:solidFill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cxnSp>
        <p:nvCxnSpPr>
          <p:cNvPr id="57" name="直接连接符 56"/>
          <p:cNvCxnSpPr/>
          <p:nvPr/>
        </p:nvCxnSpPr>
        <p:spPr>
          <a:xfrm flipV="1">
            <a:off x="3814736" y="1503159"/>
            <a:ext cx="0" cy="2020181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椭圆 57"/>
          <p:cNvSpPr/>
          <p:nvPr/>
        </p:nvSpPr>
        <p:spPr>
          <a:xfrm>
            <a:off x="4110658" y="2386725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TextBox 29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67810705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6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48" grpId="0"/>
      <p:bldP spid="58" grpId="0" animBg="1"/>
      <p:bldP spid="3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4" descr="F:\0PPT素材\背景及图片\白麻子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腾讯优图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390916" y="267886"/>
            <a:ext cx="1847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sz="16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/>
          <p:cNvSpPr txBox="1"/>
          <p:nvPr/>
        </p:nvSpPr>
        <p:spPr>
          <a:xfrm>
            <a:off x="1882892" y="1182304"/>
            <a:ext cx="67458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腾讯优图提供多人脸检索接口，此功能的基础是有个体</a:t>
            </a:r>
            <a:endParaRPr lang="en-US" altLang="zh-CN" sz="14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1899745" y="2791463"/>
            <a:ext cx="674585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所以根据经过分析，要想成功使用该接口，就先要满足使用条件</a:t>
            </a:r>
            <a:endParaRPr lang="en-US" altLang="zh-CN" sz="14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en-US" altLang="zh-CN" sz="14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1</a:t>
            </a:r>
            <a:r>
              <a:rPr lang="zh-CN" altLang="en-US" sz="14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、要有个体管理的操作，具体是新增个体，然后可以增加人脸或者删除人脸</a:t>
            </a:r>
            <a:endParaRPr lang="en-US" altLang="zh-CN" sz="14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en-US" altLang="zh-CN" sz="14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2</a:t>
            </a:r>
            <a:r>
              <a:rPr lang="zh-CN" altLang="en-US" sz="14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、创建个体要把必要的参数存好，</a:t>
            </a:r>
            <a:r>
              <a:rPr lang="en-US" altLang="zh-CN" sz="1400" dirty="0" err="1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personId</a:t>
            </a:r>
            <a:r>
              <a:rPr lang="zh-Hans" altLang="en-US" sz="14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，</a:t>
            </a:r>
            <a:r>
              <a:rPr lang="en-US" altLang="zh-CN" sz="1400" dirty="0" err="1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groupId</a:t>
            </a:r>
            <a:r>
              <a:rPr lang="zh-CN" altLang="en-US" sz="14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经过使用发现创建个体时</a:t>
            </a:r>
            <a:r>
              <a:rPr lang="zh-Hans" altLang="en-US" sz="14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      </a:t>
            </a:r>
            <a:r>
              <a:rPr lang="en-US" altLang="zh-CN" sz="1400" dirty="0" err="1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groupId</a:t>
            </a:r>
            <a:r>
              <a:rPr lang="zh-CN" altLang="en-US" sz="14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会自己在组库中创建，无需自己先创建</a:t>
            </a:r>
            <a:r>
              <a:rPr lang="en-US" altLang="zh-CN" sz="14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group</a:t>
            </a:r>
          </a:p>
          <a:p>
            <a:r>
              <a:rPr lang="en-US" altLang="zh-Hans" sz="14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3</a:t>
            </a:r>
            <a:r>
              <a:rPr lang="zh-Hans" altLang="en-US" sz="14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、</a:t>
            </a:r>
            <a:r>
              <a:rPr lang="zh-CN" altLang="en-US" sz="14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把用户与个体进行绑定就可以成功封装条件</a:t>
            </a:r>
            <a:endParaRPr lang="en-US" altLang="zh-CN" sz="14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1877020" y="4183046"/>
            <a:ext cx="67458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通过上面条件结合自身系统业务，把</a:t>
            </a:r>
            <a:r>
              <a:rPr lang="en-US" altLang="zh-CN" sz="1400" dirty="0" err="1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groupId</a:t>
            </a:r>
            <a:r>
              <a:rPr lang="zh-CN" altLang="en-US" sz="14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理解为</a:t>
            </a:r>
            <a:r>
              <a:rPr lang="en-US" altLang="zh-CN" sz="1400" dirty="0" err="1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classId</a:t>
            </a:r>
            <a:r>
              <a:rPr lang="zh-Hans" altLang="en-US" sz="14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，</a:t>
            </a:r>
            <a:r>
              <a:rPr lang="zh-CN" altLang="en-US" sz="14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这样一个就能满足需求</a:t>
            </a:r>
            <a:endParaRPr lang="en-US" altLang="zh-CN" sz="14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1877022" y="1843944"/>
            <a:ext cx="674585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多人脸检索需要的参数：</a:t>
            </a:r>
            <a:r>
              <a:rPr lang="en-US" altLang="zh-CN" sz="1400" dirty="0" err="1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groupId</a:t>
            </a:r>
            <a:r>
              <a:rPr lang="zh-Hans" altLang="en-US" sz="14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，</a:t>
            </a:r>
            <a:r>
              <a:rPr lang="en-US" altLang="zh-Hans" sz="1400" dirty="0" err="1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imagePath</a:t>
            </a:r>
            <a:r>
              <a:rPr lang="zh-Hans" altLang="en-US" sz="14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，</a:t>
            </a:r>
            <a:r>
              <a:rPr lang="en-US" altLang="zh-Hans" sz="1400" dirty="0" err="1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num</a:t>
            </a:r>
            <a:endParaRPr lang="en-US" altLang="zh-Hans" sz="14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4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个体包含信息有：</a:t>
            </a:r>
            <a:r>
              <a:rPr lang="en-US" altLang="zh-CN" sz="1400" dirty="0" err="1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personId</a:t>
            </a:r>
            <a:r>
              <a:rPr lang="zh-Hans" altLang="en-US" sz="14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，</a:t>
            </a:r>
            <a:r>
              <a:rPr lang="en-US" altLang="zh-CN" sz="1400" dirty="0" err="1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groupId</a:t>
            </a:r>
            <a:endParaRPr lang="en-US" altLang="zh-CN" sz="14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4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个体可以新增人脸照片，新增</a:t>
            </a:r>
            <a:r>
              <a:rPr lang="zh-CN" altLang="en-US" sz="140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的人脸照片包含</a:t>
            </a:r>
            <a:r>
              <a:rPr lang="zh-CN" altLang="en-US" sz="14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信息：</a:t>
            </a:r>
            <a:r>
              <a:rPr lang="en-US" altLang="zh-CN" sz="1400" dirty="0" err="1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faceId</a:t>
            </a:r>
            <a:r>
              <a:rPr lang="zh-Hans" altLang="en-US" sz="14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，</a:t>
            </a:r>
            <a:r>
              <a:rPr lang="en-US" altLang="zh-CN" sz="1400" dirty="0" err="1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personId</a:t>
            </a:r>
            <a:endParaRPr lang="en-US" altLang="zh-CN" sz="14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72" name="椭圆 71"/>
          <p:cNvSpPr/>
          <p:nvPr/>
        </p:nvSpPr>
        <p:spPr>
          <a:xfrm>
            <a:off x="815199" y="1048962"/>
            <a:ext cx="599715" cy="574462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3" name="组合 72"/>
          <p:cNvGrpSpPr/>
          <p:nvPr/>
        </p:nvGrpSpPr>
        <p:grpSpPr>
          <a:xfrm>
            <a:off x="846228" y="1939088"/>
            <a:ext cx="578774" cy="533668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74" name="同心圆 7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75" name="椭圆 74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6" name="椭圆 75"/>
          <p:cNvSpPr/>
          <p:nvPr/>
        </p:nvSpPr>
        <p:spPr>
          <a:xfrm>
            <a:off x="828770" y="3055050"/>
            <a:ext cx="572572" cy="540351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7" name="组合 76"/>
          <p:cNvGrpSpPr/>
          <p:nvPr/>
        </p:nvGrpSpPr>
        <p:grpSpPr>
          <a:xfrm>
            <a:off x="833480" y="4110215"/>
            <a:ext cx="584093" cy="518471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78" name="同心圆 7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79" name="椭圆 78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0" name="TextBox 79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30691633"/>
      </p:ext>
    </p:extLst>
  </p:cSld>
  <p:clrMapOvr>
    <a:masterClrMapping/>
  </p:clrMapOvr>
  <p:transition spd="slow">
    <p:pull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 nodePh="1">
                                      <p:stCondLst>
                                        <p:cond delay="0"/>
                                      </p:stCondLst>
                                      <p:endCondLst>
                                        <p:cond evt="begin" delay="0">
                                          <p:tn val="21"/>
                                        </p:cond>
                                      </p:end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100"/>
                                </p:stCondLst>
                                <p:childTnLst>
                                  <p:par>
                                    <p:cTn id="26" presetID="2" presetClass="entr" presetSubtype="4" fill="hold" grpId="0" nodeType="after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28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29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3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1600"/>
                                </p:stCondLst>
                                <p:childTnLst>
                                  <p:par>
                                    <p:cTn id="35" presetID="2" presetClass="entr" presetSubtype="1" fill="hold" nodeType="after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37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38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500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2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2100"/>
                                </p:stCondLst>
                                <p:childTnLst>
                                  <p:par>
                                    <p:cTn id="44" presetID="2" presetClass="entr" presetSubtype="4" fill="hold" grpId="0" nodeType="after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46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47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8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0" dur="500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1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2" fill="hold">
                                <p:stCondLst>
                                  <p:cond delay="2600"/>
                                </p:stCondLst>
                                <p:childTnLst>
                                  <p:par>
                                    <p:cTn id="53" presetID="2" presetClass="entr" presetSubtype="1" fill="hold" nodeType="after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55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56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500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60" dur="5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1" fill="hold">
                                <p:stCondLst>
                                  <p:cond delay="3100"/>
                                </p:stCondLst>
                                <p:childTnLst>
                                  <p:par>
                                    <p:cTn id="6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4" dur="2000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68" grpId="0"/>
          <p:bldP spid="69" grpId="0"/>
          <p:bldP spid="70" grpId="0"/>
          <p:bldP spid="71" grpId="0"/>
          <p:bldP spid="72" grpId="0" animBg="1"/>
          <p:bldP spid="76" grpId="0" animBg="1"/>
          <p:bldP spid="80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100"/>
                                </p:stCondLst>
                                <p:childTnLst>
                                  <p:par>
                                    <p:cTn id="26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3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1600"/>
                                </p:stCondLst>
                                <p:childTnLst>
                                  <p:par>
                                    <p:cTn id="35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500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2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2100"/>
                                </p:stCondLst>
                                <p:childTnLst>
                                  <p:par>
                                    <p:cTn id="44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6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7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8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0" dur="500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1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2" fill="hold">
                                <p:stCondLst>
                                  <p:cond delay="2600"/>
                                </p:stCondLst>
                                <p:childTnLst>
                                  <p:par>
                                    <p:cTn id="53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5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6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500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60" dur="5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1" fill="hold">
                                <p:stCondLst>
                                  <p:cond delay="3100"/>
                                </p:stCondLst>
                                <p:childTnLst>
                                  <p:par>
                                    <p:cTn id="6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4" dur="2000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68" grpId="0"/>
          <p:bldP spid="69" grpId="0"/>
          <p:bldP spid="70" grpId="0"/>
          <p:bldP spid="71" grpId="0"/>
          <p:bldP spid="72" grpId="0" animBg="1"/>
          <p:bldP spid="76" grpId="0" animBg="1"/>
          <p:bldP spid="80" grpId="0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4" descr="F:\0PPT素材\背景及图片\白麻子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5" name="直接连接符 94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TextBox 101"/>
          <p:cNvSpPr txBox="1"/>
          <p:nvPr/>
        </p:nvSpPr>
        <p:spPr>
          <a:xfrm>
            <a:off x="3612389" y="1180443"/>
            <a:ext cx="19255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Hans" sz="12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INTRUCTIONS</a:t>
            </a:r>
            <a:r>
              <a:rPr lang="zh-Hans" altLang="en-US" sz="12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 </a:t>
            </a:r>
            <a:r>
              <a:rPr lang="en-US" altLang="zh-Hans" sz="12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FOR</a:t>
            </a:r>
            <a:r>
              <a:rPr lang="zh-Hans" altLang="en-US" sz="12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 </a:t>
            </a:r>
            <a:r>
              <a:rPr lang="en-US" altLang="zh-Hans" sz="12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USE</a:t>
            </a:r>
            <a:endParaRPr lang="zh-CN" altLang="en-US" sz="12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sp>
        <p:nvSpPr>
          <p:cNvPr id="105" name="椭圆 10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TextBox 105"/>
          <p:cNvSpPr txBox="1"/>
          <p:nvPr/>
        </p:nvSpPr>
        <p:spPr>
          <a:xfrm>
            <a:off x="908957" y="206330"/>
            <a:ext cx="10695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主目录</a:t>
            </a:r>
          </a:p>
        </p:txBody>
      </p:sp>
      <p:sp>
        <p:nvSpPr>
          <p:cNvPr id="107" name="TextBox 106"/>
          <p:cNvSpPr txBox="1"/>
          <p:nvPr/>
        </p:nvSpPr>
        <p:spPr>
          <a:xfrm>
            <a:off x="2160085" y="267886"/>
            <a:ext cx="118333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CONTENTS</a:t>
            </a:r>
            <a:endParaRPr lang="zh-CN" altLang="en-US" sz="16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cxnSp>
        <p:nvCxnSpPr>
          <p:cNvPr id="108" name="直接连接符 107"/>
          <p:cNvCxnSpPr/>
          <p:nvPr/>
        </p:nvCxnSpPr>
        <p:spPr>
          <a:xfrm>
            <a:off x="2026111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任意多边形 34"/>
          <p:cNvSpPr/>
          <p:nvPr/>
        </p:nvSpPr>
        <p:spPr>
          <a:xfrm>
            <a:off x="1741714" y="2220686"/>
            <a:ext cx="5660572" cy="1204692"/>
          </a:xfrm>
          <a:custGeom>
            <a:avLst/>
            <a:gdLst>
              <a:gd name="connsiteX0" fmla="*/ 0 w 5660572"/>
              <a:gd name="connsiteY0" fmla="*/ 14514 h 1204692"/>
              <a:gd name="connsiteX1" fmla="*/ 1407886 w 5660572"/>
              <a:gd name="connsiteY1" fmla="*/ 1204685 h 1204692"/>
              <a:gd name="connsiteX2" fmla="*/ 2815772 w 5660572"/>
              <a:gd name="connsiteY2" fmla="*/ 0 h 1204692"/>
              <a:gd name="connsiteX3" fmla="*/ 4267200 w 5660572"/>
              <a:gd name="connsiteY3" fmla="*/ 1204685 h 1204692"/>
              <a:gd name="connsiteX4" fmla="*/ 5660572 w 5660572"/>
              <a:gd name="connsiteY4" fmla="*/ 0 h 1204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60572" h="1204692">
                <a:moveTo>
                  <a:pt x="0" y="14514"/>
                </a:moveTo>
                <a:cubicBezTo>
                  <a:pt x="469295" y="610809"/>
                  <a:pt x="938591" y="1207104"/>
                  <a:pt x="1407886" y="1204685"/>
                </a:cubicBezTo>
                <a:cubicBezTo>
                  <a:pt x="1877181" y="1202266"/>
                  <a:pt x="2339220" y="0"/>
                  <a:pt x="2815772" y="0"/>
                </a:cubicBezTo>
                <a:cubicBezTo>
                  <a:pt x="3292324" y="0"/>
                  <a:pt x="3793067" y="1204685"/>
                  <a:pt x="4267200" y="1204685"/>
                </a:cubicBezTo>
                <a:cubicBezTo>
                  <a:pt x="4741333" y="1204685"/>
                  <a:pt x="5411410" y="152400"/>
                  <a:pt x="5660572" y="0"/>
                </a:cubicBezTo>
              </a:path>
            </a:pathLst>
          </a:cu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/>
        </p:nvGrpSpPr>
        <p:grpSpPr>
          <a:xfrm>
            <a:off x="1180871" y="1661152"/>
            <a:ext cx="1139038" cy="1139038"/>
            <a:chOff x="1180871" y="1661152"/>
            <a:chExt cx="1139038" cy="1139038"/>
          </a:xfrm>
        </p:grpSpPr>
        <p:grpSp>
          <p:nvGrpSpPr>
            <p:cNvPr id="110" name="组合 109"/>
            <p:cNvGrpSpPr/>
            <p:nvPr/>
          </p:nvGrpSpPr>
          <p:grpSpPr>
            <a:xfrm>
              <a:off x="1180871" y="1661152"/>
              <a:ext cx="1139038" cy="113903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12" name="同心圆 111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13" name="椭圆 112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4" name="TextBox 133"/>
            <p:cNvSpPr txBox="1"/>
            <p:nvPr/>
          </p:nvSpPr>
          <p:spPr>
            <a:xfrm>
              <a:off x="1459284" y="1876728"/>
              <a:ext cx="58221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00" dirty="0">
                  <a:latin typeface="Watford DB" pitchFamily="2" charset="0"/>
                  <a:ea typeface="造字工房劲黑（非商用）常规体" pitchFamily="50" charset="-122"/>
                </a:rPr>
                <a:t>1</a:t>
              </a:r>
              <a:endParaRPr lang="zh-CN" altLang="en-US" sz="4000" dirty="0"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2591676" y="2836786"/>
            <a:ext cx="1139038" cy="1139038"/>
            <a:chOff x="2591676" y="2836786"/>
            <a:chExt cx="1139038" cy="1139038"/>
          </a:xfrm>
        </p:grpSpPr>
        <p:grpSp>
          <p:nvGrpSpPr>
            <p:cNvPr id="120" name="组合 119"/>
            <p:cNvGrpSpPr/>
            <p:nvPr/>
          </p:nvGrpSpPr>
          <p:grpSpPr>
            <a:xfrm>
              <a:off x="2591676" y="2836786"/>
              <a:ext cx="1139038" cy="113903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22" name="同心圆 121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23" name="椭圆 122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5" name="TextBox 134"/>
            <p:cNvSpPr txBox="1"/>
            <p:nvPr/>
          </p:nvSpPr>
          <p:spPr>
            <a:xfrm>
              <a:off x="2870089" y="3052362"/>
              <a:ext cx="58221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00" dirty="0">
                  <a:latin typeface="Watford DB" pitchFamily="2" charset="0"/>
                  <a:ea typeface="造字工房劲黑（非商用）常规体" pitchFamily="50" charset="-122"/>
                </a:rPr>
                <a:t>2</a:t>
              </a:r>
              <a:endParaRPr lang="zh-CN" altLang="en-US" sz="4000" dirty="0"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4002481" y="1661152"/>
            <a:ext cx="1139038" cy="1139038"/>
            <a:chOff x="4002481" y="1661152"/>
            <a:chExt cx="1139038" cy="1139038"/>
          </a:xfrm>
        </p:grpSpPr>
        <p:grpSp>
          <p:nvGrpSpPr>
            <p:cNvPr id="130" name="组合 129"/>
            <p:cNvGrpSpPr/>
            <p:nvPr/>
          </p:nvGrpSpPr>
          <p:grpSpPr>
            <a:xfrm>
              <a:off x="4002481" y="1661152"/>
              <a:ext cx="1139038" cy="113903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32" name="同心圆 131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33" name="椭圆 132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6" name="TextBox 135"/>
            <p:cNvSpPr txBox="1"/>
            <p:nvPr/>
          </p:nvSpPr>
          <p:spPr>
            <a:xfrm>
              <a:off x="4280894" y="1876728"/>
              <a:ext cx="58221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00" dirty="0">
                  <a:latin typeface="Watford DB" pitchFamily="2" charset="0"/>
                  <a:ea typeface="造字工房劲黑（非商用）常规体" pitchFamily="50" charset="-122"/>
                </a:rPr>
                <a:t>3</a:t>
              </a:r>
              <a:endParaRPr lang="zh-CN" altLang="en-US" sz="4000" dirty="0"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5413286" y="2836786"/>
            <a:ext cx="1139038" cy="1139038"/>
            <a:chOff x="5413286" y="2836786"/>
            <a:chExt cx="1139038" cy="1139038"/>
          </a:xfrm>
        </p:grpSpPr>
        <p:grpSp>
          <p:nvGrpSpPr>
            <p:cNvPr id="115" name="组合 114"/>
            <p:cNvGrpSpPr/>
            <p:nvPr/>
          </p:nvGrpSpPr>
          <p:grpSpPr>
            <a:xfrm>
              <a:off x="5413286" y="2836786"/>
              <a:ext cx="1139038" cy="113903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17" name="同心圆 116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18" name="椭圆 117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37" name="TextBox 136"/>
            <p:cNvSpPr txBox="1"/>
            <p:nvPr/>
          </p:nvSpPr>
          <p:spPr>
            <a:xfrm>
              <a:off x="5691699" y="3052362"/>
              <a:ext cx="58221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00" dirty="0">
                  <a:latin typeface="Watford DB" pitchFamily="2" charset="0"/>
                  <a:ea typeface="造字工房劲黑（非商用）常规体" pitchFamily="50" charset="-122"/>
                </a:rPr>
                <a:t>4</a:t>
              </a:r>
              <a:endParaRPr lang="zh-CN" altLang="en-US" sz="4000" dirty="0"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6824091" y="1661152"/>
            <a:ext cx="1139038" cy="1139038"/>
            <a:chOff x="6824091" y="1661152"/>
            <a:chExt cx="1139038" cy="1139038"/>
          </a:xfrm>
        </p:grpSpPr>
        <p:grpSp>
          <p:nvGrpSpPr>
            <p:cNvPr id="125" name="组合 124"/>
            <p:cNvGrpSpPr/>
            <p:nvPr/>
          </p:nvGrpSpPr>
          <p:grpSpPr>
            <a:xfrm>
              <a:off x="6824091" y="1661152"/>
              <a:ext cx="1139038" cy="113903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27" name="同心圆 126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28" name="椭圆 127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2" name="TextBox 141"/>
            <p:cNvSpPr txBox="1"/>
            <p:nvPr/>
          </p:nvSpPr>
          <p:spPr>
            <a:xfrm>
              <a:off x="7102504" y="1876728"/>
              <a:ext cx="58221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00" dirty="0">
                  <a:latin typeface="Watford DB" pitchFamily="2" charset="0"/>
                  <a:ea typeface="造字工房劲黑（非商用）常规体" pitchFamily="50" charset="-122"/>
                </a:rPr>
                <a:t>5</a:t>
              </a:r>
              <a:endParaRPr lang="zh-CN" altLang="en-US" sz="4000" dirty="0"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sp>
        <p:nvSpPr>
          <p:cNvPr id="144" name="TextBox 143"/>
          <p:cNvSpPr txBox="1"/>
          <p:nvPr/>
        </p:nvSpPr>
        <p:spPr>
          <a:xfrm>
            <a:off x="798782" y="880446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课题背景及内容</a:t>
            </a:r>
          </a:p>
        </p:txBody>
      </p:sp>
      <p:sp>
        <p:nvSpPr>
          <p:cNvPr id="145" name="TextBox 144"/>
          <p:cNvSpPr txBox="1"/>
          <p:nvPr/>
        </p:nvSpPr>
        <p:spPr>
          <a:xfrm>
            <a:off x="2523981" y="4137106"/>
            <a:ext cx="1138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系统设计</a:t>
            </a:r>
          </a:p>
        </p:txBody>
      </p:sp>
      <p:sp>
        <p:nvSpPr>
          <p:cNvPr id="146" name="TextBox 145"/>
          <p:cNvSpPr txBox="1"/>
          <p:nvPr/>
        </p:nvSpPr>
        <p:spPr>
          <a:xfrm>
            <a:off x="3963681" y="89377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使用说明</a:t>
            </a:r>
          </a:p>
        </p:txBody>
      </p:sp>
      <p:sp>
        <p:nvSpPr>
          <p:cNvPr id="147" name="TextBox 146"/>
          <p:cNvSpPr txBox="1"/>
          <p:nvPr/>
        </p:nvSpPr>
        <p:spPr>
          <a:xfrm>
            <a:off x="5626454" y="4144974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总结</a:t>
            </a:r>
          </a:p>
        </p:txBody>
      </p:sp>
      <p:sp>
        <p:nvSpPr>
          <p:cNvPr id="148" name="TextBox 147"/>
          <p:cNvSpPr txBox="1"/>
          <p:nvPr/>
        </p:nvSpPr>
        <p:spPr>
          <a:xfrm>
            <a:off x="7038384" y="864677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结束</a:t>
            </a:r>
          </a:p>
        </p:txBody>
      </p:sp>
      <p:sp>
        <p:nvSpPr>
          <p:cNvPr id="149" name="TextBox 148"/>
          <p:cNvSpPr txBox="1"/>
          <p:nvPr/>
        </p:nvSpPr>
        <p:spPr>
          <a:xfrm>
            <a:off x="655132" y="1165930"/>
            <a:ext cx="21483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THE BACKGROUND OF </a:t>
            </a:r>
          </a:p>
          <a:p>
            <a:pPr algn="ctr"/>
            <a:r>
              <a:rPr lang="en-US" altLang="zh-CN" sz="12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THE SUBJECT AND CONTENT</a:t>
            </a:r>
            <a:endParaRPr lang="zh-CN" altLang="en-US" sz="12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sp>
        <p:nvSpPr>
          <p:cNvPr id="150" name="TextBox 149"/>
          <p:cNvSpPr txBox="1"/>
          <p:nvPr/>
        </p:nvSpPr>
        <p:spPr>
          <a:xfrm>
            <a:off x="2425128" y="4445122"/>
            <a:ext cx="14302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Hans" sz="12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SYSTEM</a:t>
            </a:r>
            <a:r>
              <a:rPr lang="zh-Hans" altLang="en-US" sz="12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 </a:t>
            </a:r>
            <a:r>
              <a:rPr lang="en-US" altLang="zh-Hans" sz="12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DESIGN</a:t>
            </a:r>
            <a:endParaRPr lang="zh-CN" altLang="en-US" sz="12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sp>
        <p:nvSpPr>
          <p:cNvPr id="151" name="TextBox 150"/>
          <p:cNvSpPr txBox="1"/>
          <p:nvPr/>
        </p:nvSpPr>
        <p:spPr>
          <a:xfrm>
            <a:off x="5560182" y="4417978"/>
            <a:ext cx="9781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Hans" sz="12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SUMMARY</a:t>
            </a:r>
            <a:endParaRPr lang="zh-CN" altLang="en-US" sz="12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sp>
        <p:nvSpPr>
          <p:cNvPr id="152" name="TextBox 151"/>
          <p:cNvSpPr txBox="1"/>
          <p:nvPr/>
        </p:nvSpPr>
        <p:spPr>
          <a:xfrm>
            <a:off x="7059659" y="1171178"/>
            <a:ext cx="6944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Hans" sz="12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FINISH</a:t>
            </a:r>
            <a:endParaRPr lang="zh-CN" altLang="en-US" sz="12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sp>
        <p:nvSpPr>
          <p:cNvPr id="153" name="TextBox 152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</p:spTree>
    <p:custDataLst>
      <p:tags r:id="rId1"/>
    </p:custData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repeatCount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100"/>
                            </p:stCondLst>
                            <p:childTnLst>
                              <p:par>
                                <p:cTn id="2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6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3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2" presetClass="entr" presetSubtype="1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2" presetClass="entr" presetSubtype="1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2" presetClass="entr" presetSubtype="4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4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2" presetClass="entr" presetSubtype="4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8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53" presetClass="entr" presetSubtype="16" fill="hold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2" presetClass="entr" presetSubtype="1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77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2" presetClass="entr" presetSubtype="1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1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53" presetClass="entr" presetSubtype="16" fill="hold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2" presetClass="entr" presetSubtype="4" fill="hold" grpId="0" nodeType="withEffect">
                                  <p:stCondLst>
                                    <p:cond delay="32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90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2" presetClass="entr" presetSubtype="4" fill="hold" grpId="0" nodeType="withEffect">
                                  <p:stCondLst>
                                    <p:cond delay="32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94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5300"/>
                            </p:stCondLst>
                            <p:childTnLst>
                              <p:par>
                                <p:cTn id="9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2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" grpId="0"/>
      <p:bldP spid="105" grpId="0" animBg="1"/>
      <p:bldP spid="106" grpId="0"/>
      <p:bldP spid="107" grpId="0"/>
      <p:bldP spid="35" grpId="0" animBg="1"/>
      <p:bldP spid="144" grpId="0"/>
      <p:bldP spid="145" grpId="0"/>
      <p:bldP spid="146" grpId="0"/>
      <p:bldP spid="147" grpId="0"/>
      <p:bldP spid="148" grpId="0"/>
      <p:bldP spid="149" grpId="0"/>
      <p:bldP spid="150" grpId="0"/>
      <p:bldP spid="151" grpId="0"/>
      <p:bldP spid="152" grpId="0"/>
      <p:bldP spid="15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4" descr="F:\0PPT素材\背景及图片\白麻子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TextBox 43"/>
          <p:cNvSpPr txBox="1"/>
          <p:nvPr/>
        </p:nvSpPr>
        <p:spPr>
          <a:xfrm>
            <a:off x="4328283" y="174605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课题背景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4328283" y="219264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研究目标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4328283" y="263924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研究综述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5412248" y="1793299"/>
            <a:ext cx="14991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THE BACKGROUND</a:t>
            </a:r>
            <a:endParaRPr lang="zh-CN" altLang="en-US" sz="12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5576556" y="2241067"/>
            <a:ext cx="11352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THE </a:t>
            </a:r>
            <a:r>
              <a:rPr lang="en-US" altLang="zh-Hans" sz="12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TARGET</a:t>
            </a:r>
            <a:endParaRPr lang="zh-CN" altLang="en-US" sz="12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5412248" y="2688835"/>
            <a:ext cx="14622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RESEARCH REVIEW</a:t>
            </a:r>
            <a:endParaRPr lang="zh-CN" altLang="en-US" sz="12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2095659" y="1793299"/>
            <a:ext cx="1154701" cy="1120716"/>
            <a:chOff x="2683251" y="1980687"/>
            <a:chExt cx="1301106" cy="1301106"/>
          </a:xfrm>
          <a:effectLst>
            <a:outerShdw blurRad="2540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5" name="椭圆 54"/>
            <p:cNvSpPr/>
            <p:nvPr/>
          </p:nvSpPr>
          <p:spPr>
            <a:xfrm>
              <a:off x="2683251" y="1980687"/>
              <a:ext cx="1301106" cy="1301106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3002623" y="2185262"/>
              <a:ext cx="662361" cy="830997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4800" dirty="0">
                  <a:solidFill>
                    <a:schemeClr val="bg1"/>
                  </a:solidFill>
                  <a:latin typeface="Watford DB" pitchFamily="2" charset="0"/>
                  <a:ea typeface="造字工房劲黑（非商用）常规体" pitchFamily="50" charset="-122"/>
                </a:rPr>
                <a:t>1</a:t>
              </a:r>
              <a:endParaRPr lang="zh-CN" altLang="en-US" sz="4800" dirty="0">
                <a:solidFill>
                  <a:schemeClr val="bg1"/>
                </a:solidFill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cxnSp>
        <p:nvCxnSpPr>
          <p:cNvPr id="57" name="直接连接符 56"/>
          <p:cNvCxnSpPr>
            <a:cxnSpLocks/>
          </p:cNvCxnSpPr>
          <p:nvPr/>
        </p:nvCxnSpPr>
        <p:spPr>
          <a:xfrm flipV="1">
            <a:off x="3757584" y="1773554"/>
            <a:ext cx="0" cy="1149502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椭圆 57"/>
          <p:cNvSpPr/>
          <p:nvPr/>
        </p:nvSpPr>
        <p:spPr>
          <a:xfrm>
            <a:off x="4034395" y="1773553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>
            <a:off x="4034395" y="2210916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>
            <a:off x="4034395" y="2648279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TextBox 63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</p:spTree>
    <p:custDataLst>
      <p:tags r:id="rId1"/>
    </p:custData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6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2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45" grpId="0"/>
      <p:bldP spid="46" grpId="0"/>
      <p:bldP spid="48" grpId="0"/>
      <p:bldP spid="49" grpId="0"/>
      <p:bldP spid="50" grpId="0"/>
      <p:bldP spid="58" grpId="0" animBg="1"/>
      <p:bldP spid="59" grpId="0" animBg="1"/>
      <p:bldP spid="60" grpId="0" animBg="1"/>
      <p:bldP spid="6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课题背景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418080" y="267886"/>
            <a:ext cx="19351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THE BACKGROUND</a:t>
            </a:r>
            <a:endParaRPr lang="zh-CN" altLang="en-US" sz="16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1" name="Picture 3" descr="F:\0PPT素材\ce4FaCfURkdJk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009" y="2788083"/>
            <a:ext cx="1627119" cy="1080000"/>
          </a:xfrm>
          <a:prstGeom prst="rect">
            <a:avLst/>
          </a:prstGeom>
          <a:noFill/>
          <a:effectLst>
            <a:outerShdw blurRad="114300" dist="889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6" name="TextBox 75"/>
          <p:cNvSpPr txBox="1"/>
          <p:nvPr/>
        </p:nvSpPr>
        <p:spPr>
          <a:xfrm>
            <a:off x="2693483" y="2495402"/>
            <a:ext cx="534483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dirty="0"/>
              <a:t>在政策支持力度不断加大的过程中，人脸识别的市场规模也不断提升。前瞻产业研究院发布的《</a:t>
            </a:r>
            <a:r>
              <a:rPr lang="en-US" altLang="zh-CN" dirty="0">
                <a:hlinkClick r:id="rId5"/>
              </a:rPr>
              <a:t>中国人脸识别行业市场前瞻与投资战略规划分析报告</a:t>
            </a:r>
            <a:r>
              <a:rPr lang="zh-CN" altLang="zh-CN" dirty="0"/>
              <a:t>》显示，</a:t>
            </a:r>
            <a:r>
              <a:rPr lang="en-US" altLang="zh-CN" dirty="0"/>
              <a:t>2012</a:t>
            </a:r>
            <a:r>
              <a:rPr lang="zh-CN" altLang="zh-CN" dirty="0"/>
              <a:t>年我国人脸识别行业市场规模为</a:t>
            </a:r>
            <a:r>
              <a:rPr lang="en-US" altLang="zh-CN" dirty="0">
                <a:solidFill>
                  <a:srgbClr val="FF0000"/>
                </a:solidFill>
              </a:rPr>
              <a:t>16.7</a:t>
            </a:r>
            <a:r>
              <a:rPr lang="zh-CN" altLang="zh-CN" dirty="0"/>
              <a:t>亿元，到</a:t>
            </a:r>
            <a:r>
              <a:rPr lang="en-US" altLang="zh-CN" dirty="0"/>
              <a:t>2015</a:t>
            </a:r>
            <a:r>
              <a:rPr lang="zh-CN" altLang="zh-CN" dirty="0"/>
              <a:t>年行业规模达</a:t>
            </a:r>
            <a:r>
              <a:rPr lang="en-US" altLang="zh-CN" dirty="0">
                <a:solidFill>
                  <a:srgbClr val="FF0000"/>
                </a:solidFill>
              </a:rPr>
              <a:t>75</a:t>
            </a:r>
            <a:r>
              <a:rPr lang="zh-CN" altLang="zh-CN" dirty="0"/>
              <a:t>亿元，年均复合增长率达</a:t>
            </a:r>
            <a:r>
              <a:rPr lang="en-US" altLang="zh-CN" dirty="0"/>
              <a:t>65%</a:t>
            </a:r>
            <a:r>
              <a:rPr lang="zh-CN" altLang="zh-CN" dirty="0"/>
              <a:t>。未来，伴随着人脸识别应用场景的丰富，预计</a:t>
            </a:r>
            <a:r>
              <a:rPr lang="en-US" altLang="zh-CN" dirty="0"/>
              <a:t>2018</a:t>
            </a:r>
            <a:r>
              <a:rPr lang="zh-CN" altLang="zh-CN" dirty="0"/>
              <a:t>年中国人脸识别行业市场规模可达</a:t>
            </a:r>
            <a:r>
              <a:rPr lang="en-US" altLang="zh-CN" dirty="0">
                <a:solidFill>
                  <a:srgbClr val="FF0000"/>
                </a:solidFill>
              </a:rPr>
              <a:t>300-400</a:t>
            </a:r>
            <a:r>
              <a:rPr lang="zh-CN" altLang="zh-CN" dirty="0"/>
              <a:t>亿元，</a:t>
            </a:r>
            <a:r>
              <a:rPr lang="en-US" altLang="zh-CN" dirty="0"/>
              <a:t>2025</a:t>
            </a:r>
            <a:r>
              <a:rPr lang="zh-CN" altLang="zh-CN" dirty="0"/>
              <a:t>年行业市场规模将达千亿元。</a:t>
            </a:r>
          </a:p>
        </p:txBody>
      </p:sp>
      <p:sp>
        <p:nvSpPr>
          <p:cNvPr id="84" name="TextBox 83"/>
          <p:cNvSpPr txBox="1"/>
          <p:nvPr/>
        </p:nvSpPr>
        <p:spPr>
          <a:xfrm>
            <a:off x="2693483" y="959594"/>
            <a:ext cx="553637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2017</a:t>
            </a:r>
            <a:r>
              <a:rPr lang="zh-CN" altLang="zh-CN" dirty="0"/>
              <a:t>年</a:t>
            </a:r>
            <a:r>
              <a:rPr lang="en-US" altLang="zh-CN" dirty="0"/>
              <a:t>3</a:t>
            </a:r>
            <a:r>
              <a:rPr lang="zh-CN" altLang="zh-CN" dirty="0"/>
              <a:t>月两会期间，“人工智能”首次被写入政府工作报告，国务院总理李克强表示，要“全面实施战略性新兴产业发展规划，加快人工智能、生物制药等技术研发和转化”，人工智能被列为重点工作。</a:t>
            </a:r>
          </a:p>
        </p:txBody>
      </p:sp>
      <p:sp>
        <p:nvSpPr>
          <p:cNvPr id="87" name="TextBox 86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ED8DD59-8B8C-2B41-BF18-A7C07C791FB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5252" y="813578"/>
            <a:ext cx="1752828" cy="139756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8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4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/>
      <p:bldP spid="27" grpId="0"/>
      <p:bldP spid="76" grpId="0"/>
      <p:bldP spid="84" grpId="0"/>
      <p:bldP spid="8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4" descr="F:\0PPT素材\背景及图片\白麻子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研究综述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438117" y="267886"/>
            <a:ext cx="18950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RESEARCH REVIEW</a:t>
            </a:r>
            <a:endParaRPr lang="zh-CN" altLang="en-US" sz="16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6" name="组合 75"/>
          <p:cNvGrpSpPr/>
          <p:nvPr/>
        </p:nvGrpSpPr>
        <p:grpSpPr>
          <a:xfrm>
            <a:off x="1409155" y="1152718"/>
            <a:ext cx="2517980" cy="1518551"/>
            <a:chOff x="1591195" y="3531392"/>
            <a:chExt cx="1721136" cy="774463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77" name="圆角矩形 104"/>
            <p:cNvSpPr/>
            <p:nvPr/>
          </p:nvSpPr>
          <p:spPr>
            <a:xfrm>
              <a:off x="1591195" y="3531392"/>
              <a:ext cx="1721136" cy="774463"/>
            </a:xfrm>
            <a:custGeom>
              <a:avLst/>
              <a:gdLst/>
              <a:ahLst/>
              <a:cxnLst/>
              <a:rect l="l" t="t" r="r" b="b"/>
              <a:pathLst>
                <a:path w="1721136" h="774463">
                  <a:moveTo>
                    <a:pt x="136668" y="0"/>
                  </a:moveTo>
                  <a:lnTo>
                    <a:pt x="1291044" y="0"/>
                  </a:lnTo>
                  <a:cubicBezTo>
                    <a:pt x="1323411" y="0"/>
                    <a:pt x="1349650" y="26239"/>
                    <a:pt x="1349650" y="58606"/>
                  </a:cubicBezTo>
                  <a:lnTo>
                    <a:pt x="1349650" y="225615"/>
                  </a:lnTo>
                  <a:lnTo>
                    <a:pt x="1629660" y="225615"/>
                  </a:lnTo>
                  <a:cubicBezTo>
                    <a:pt x="1680181" y="225615"/>
                    <a:pt x="1721136" y="266570"/>
                    <a:pt x="1721136" y="317091"/>
                  </a:cubicBezTo>
                  <a:lnTo>
                    <a:pt x="1721136" y="682987"/>
                  </a:lnTo>
                  <a:cubicBezTo>
                    <a:pt x="1721136" y="733508"/>
                    <a:pt x="1680181" y="774463"/>
                    <a:pt x="1629660" y="774463"/>
                  </a:cubicBezTo>
                  <a:lnTo>
                    <a:pt x="91476" y="774463"/>
                  </a:lnTo>
                  <a:cubicBezTo>
                    <a:pt x="40955" y="774463"/>
                    <a:pt x="0" y="733508"/>
                    <a:pt x="0" y="682987"/>
                  </a:cubicBezTo>
                  <a:lnTo>
                    <a:pt x="0" y="317091"/>
                  </a:lnTo>
                  <a:cubicBezTo>
                    <a:pt x="0" y="271215"/>
                    <a:pt x="33770" y="233227"/>
                    <a:pt x="78062" y="228323"/>
                  </a:cubicBezTo>
                  <a:lnTo>
                    <a:pt x="78062" y="58606"/>
                  </a:lnTo>
                  <a:cubicBezTo>
                    <a:pt x="78062" y="26239"/>
                    <a:pt x="104301" y="0"/>
                    <a:pt x="136668" y="0"/>
                  </a:cubicBezTo>
                  <a:close/>
                </a:path>
              </a:pathLst>
            </a:custGeom>
            <a:gradFill>
              <a:gsLst>
                <a:gs pos="62000">
                  <a:schemeClr val="bg1">
                    <a:lumMod val="95000"/>
                  </a:schemeClr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圆角矩形 100"/>
            <p:cNvSpPr/>
            <p:nvPr/>
          </p:nvSpPr>
          <p:spPr>
            <a:xfrm>
              <a:off x="1612670" y="3548528"/>
              <a:ext cx="1678187" cy="740191"/>
            </a:xfrm>
            <a:custGeom>
              <a:avLst/>
              <a:gdLst/>
              <a:ahLst/>
              <a:cxnLst/>
              <a:rect l="l" t="t" r="r" b="b"/>
              <a:pathLst>
                <a:path w="1678187" h="740191">
                  <a:moveTo>
                    <a:pt x="140663" y="0"/>
                  </a:moveTo>
                  <a:lnTo>
                    <a:pt x="1250586" y="0"/>
                  </a:lnTo>
                  <a:cubicBezTo>
                    <a:pt x="1285463" y="0"/>
                    <a:pt x="1313736" y="28273"/>
                    <a:pt x="1313736" y="63150"/>
                  </a:cubicBezTo>
                  <a:lnTo>
                    <a:pt x="1313736" y="225841"/>
                  </a:lnTo>
                  <a:lnTo>
                    <a:pt x="1592460" y="225841"/>
                  </a:lnTo>
                  <a:cubicBezTo>
                    <a:pt x="1639806" y="225841"/>
                    <a:pt x="1678187" y="264222"/>
                    <a:pt x="1678187" y="311568"/>
                  </a:cubicBezTo>
                  <a:lnTo>
                    <a:pt x="1678187" y="654464"/>
                  </a:lnTo>
                  <a:cubicBezTo>
                    <a:pt x="1678187" y="701810"/>
                    <a:pt x="1639806" y="740191"/>
                    <a:pt x="1592460" y="740191"/>
                  </a:cubicBezTo>
                  <a:lnTo>
                    <a:pt x="85727" y="740191"/>
                  </a:lnTo>
                  <a:cubicBezTo>
                    <a:pt x="38381" y="740191"/>
                    <a:pt x="0" y="701810"/>
                    <a:pt x="0" y="654464"/>
                  </a:cubicBezTo>
                  <a:lnTo>
                    <a:pt x="0" y="311568"/>
                  </a:lnTo>
                  <a:cubicBezTo>
                    <a:pt x="0" y="267034"/>
                    <a:pt x="33957" y="230432"/>
                    <a:pt x="77513" y="227499"/>
                  </a:cubicBezTo>
                  <a:lnTo>
                    <a:pt x="77513" y="63150"/>
                  </a:lnTo>
                  <a:cubicBezTo>
                    <a:pt x="77513" y="28273"/>
                    <a:pt x="105786" y="0"/>
                    <a:pt x="140663" y="0"/>
                  </a:cubicBezTo>
                  <a:close/>
                </a:path>
              </a:pathLst>
            </a:custGeom>
            <a:gradFill>
              <a:gsLst>
                <a:gs pos="39000">
                  <a:srgbClr val="F0F0F0"/>
                </a:gs>
                <a:gs pos="0">
                  <a:schemeClr val="bg1"/>
                </a:gs>
                <a:gs pos="100000">
                  <a:schemeClr val="bg1">
                    <a:lumMod val="75000"/>
                  </a:schemeClr>
                </a:gs>
                <a:gs pos="0">
                  <a:schemeClr val="bg1"/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1" name="TextBox 80"/>
          <p:cNvSpPr txBox="1"/>
          <p:nvPr/>
        </p:nvSpPr>
        <p:spPr>
          <a:xfrm>
            <a:off x="1563201" y="1230554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方便</a:t>
            </a:r>
            <a:endParaRPr lang="en-US" altLang="zh-CN" sz="1200" dirty="0">
              <a:solidFill>
                <a:srgbClr val="C00000"/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1563201" y="1738312"/>
            <a:ext cx="23391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方便在于录入学生人脸信息可在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后台系统由学生自己操作，老师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使用的</a:t>
            </a:r>
            <a:r>
              <a:rPr lang="en-US" altLang="zh-CN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app</a:t>
            </a:r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界面友好。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grpSp>
        <p:nvGrpSpPr>
          <p:cNvPr id="86" name="组合 85"/>
          <p:cNvGrpSpPr/>
          <p:nvPr/>
        </p:nvGrpSpPr>
        <p:grpSpPr>
          <a:xfrm>
            <a:off x="5106777" y="1152718"/>
            <a:ext cx="2517980" cy="1518551"/>
            <a:chOff x="1591195" y="3531392"/>
            <a:chExt cx="1721136" cy="774463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91" name="圆角矩形 104"/>
            <p:cNvSpPr/>
            <p:nvPr/>
          </p:nvSpPr>
          <p:spPr>
            <a:xfrm>
              <a:off x="1591195" y="3531392"/>
              <a:ext cx="1721136" cy="774463"/>
            </a:xfrm>
            <a:custGeom>
              <a:avLst/>
              <a:gdLst/>
              <a:ahLst/>
              <a:cxnLst/>
              <a:rect l="l" t="t" r="r" b="b"/>
              <a:pathLst>
                <a:path w="1721136" h="774463">
                  <a:moveTo>
                    <a:pt x="136668" y="0"/>
                  </a:moveTo>
                  <a:lnTo>
                    <a:pt x="1291044" y="0"/>
                  </a:lnTo>
                  <a:cubicBezTo>
                    <a:pt x="1323411" y="0"/>
                    <a:pt x="1349650" y="26239"/>
                    <a:pt x="1349650" y="58606"/>
                  </a:cubicBezTo>
                  <a:lnTo>
                    <a:pt x="1349650" y="225615"/>
                  </a:lnTo>
                  <a:lnTo>
                    <a:pt x="1629660" y="225615"/>
                  </a:lnTo>
                  <a:cubicBezTo>
                    <a:pt x="1680181" y="225615"/>
                    <a:pt x="1721136" y="266570"/>
                    <a:pt x="1721136" y="317091"/>
                  </a:cubicBezTo>
                  <a:lnTo>
                    <a:pt x="1721136" y="682987"/>
                  </a:lnTo>
                  <a:cubicBezTo>
                    <a:pt x="1721136" y="733508"/>
                    <a:pt x="1680181" y="774463"/>
                    <a:pt x="1629660" y="774463"/>
                  </a:cubicBezTo>
                  <a:lnTo>
                    <a:pt x="91476" y="774463"/>
                  </a:lnTo>
                  <a:cubicBezTo>
                    <a:pt x="40955" y="774463"/>
                    <a:pt x="0" y="733508"/>
                    <a:pt x="0" y="682987"/>
                  </a:cubicBezTo>
                  <a:lnTo>
                    <a:pt x="0" y="317091"/>
                  </a:lnTo>
                  <a:cubicBezTo>
                    <a:pt x="0" y="271215"/>
                    <a:pt x="33770" y="233227"/>
                    <a:pt x="78062" y="228323"/>
                  </a:cubicBezTo>
                  <a:lnTo>
                    <a:pt x="78062" y="58606"/>
                  </a:lnTo>
                  <a:cubicBezTo>
                    <a:pt x="78062" y="26239"/>
                    <a:pt x="104301" y="0"/>
                    <a:pt x="136668" y="0"/>
                  </a:cubicBezTo>
                  <a:close/>
                </a:path>
              </a:pathLst>
            </a:custGeom>
            <a:gradFill>
              <a:gsLst>
                <a:gs pos="62000">
                  <a:schemeClr val="bg1">
                    <a:lumMod val="95000"/>
                  </a:schemeClr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" name="圆角矩形 100"/>
            <p:cNvSpPr/>
            <p:nvPr/>
          </p:nvSpPr>
          <p:spPr>
            <a:xfrm>
              <a:off x="1612670" y="3548528"/>
              <a:ext cx="1678187" cy="740191"/>
            </a:xfrm>
            <a:custGeom>
              <a:avLst/>
              <a:gdLst/>
              <a:ahLst/>
              <a:cxnLst/>
              <a:rect l="l" t="t" r="r" b="b"/>
              <a:pathLst>
                <a:path w="1678187" h="740191">
                  <a:moveTo>
                    <a:pt x="140663" y="0"/>
                  </a:moveTo>
                  <a:lnTo>
                    <a:pt x="1250586" y="0"/>
                  </a:lnTo>
                  <a:cubicBezTo>
                    <a:pt x="1285463" y="0"/>
                    <a:pt x="1313736" y="28273"/>
                    <a:pt x="1313736" y="63150"/>
                  </a:cubicBezTo>
                  <a:lnTo>
                    <a:pt x="1313736" y="225841"/>
                  </a:lnTo>
                  <a:lnTo>
                    <a:pt x="1592460" y="225841"/>
                  </a:lnTo>
                  <a:cubicBezTo>
                    <a:pt x="1639806" y="225841"/>
                    <a:pt x="1678187" y="264222"/>
                    <a:pt x="1678187" y="311568"/>
                  </a:cubicBezTo>
                  <a:lnTo>
                    <a:pt x="1678187" y="654464"/>
                  </a:lnTo>
                  <a:cubicBezTo>
                    <a:pt x="1678187" y="701810"/>
                    <a:pt x="1639806" y="740191"/>
                    <a:pt x="1592460" y="740191"/>
                  </a:cubicBezTo>
                  <a:lnTo>
                    <a:pt x="85727" y="740191"/>
                  </a:lnTo>
                  <a:cubicBezTo>
                    <a:pt x="38381" y="740191"/>
                    <a:pt x="0" y="701810"/>
                    <a:pt x="0" y="654464"/>
                  </a:cubicBezTo>
                  <a:lnTo>
                    <a:pt x="0" y="311568"/>
                  </a:lnTo>
                  <a:cubicBezTo>
                    <a:pt x="0" y="267034"/>
                    <a:pt x="33957" y="230432"/>
                    <a:pt x="77513" y="227499"/>
                  </a:cubicBezTo>
                  <a:lnTo>
                    <a:pt x="77513" y="63150"/>
                  </a:lnTo>
                  <a:cubicBezTo>
                    <a:pt x="77513" y="28273"/>
                    <a:pt x="105786" y="0"/>
                    <a:pt x="140663" y="0"/>
                  </a:cubicBezTo>
                  <a:close/>
                </a:path>
              </a:pathLst>
            </a:custGeom>
            <a:gradFill>
              <a:gsLst>
                <a:gs pos="39000">
                  <a:srgbClr val="F0F0F0"/>
                </a:gs>
                <a:gs pos="0">
                  <a:schemeClr val="bg1"/>
                </a:gs>
                <a:gs pos="100000">
                  <a:schemeClr val="bg1">
                    <a:lumMod val="75000"/>
                  </a:schemeClr>
                </a:gs>
                <a:gs pos="0">
                  <a:schemeClr val="bg1"/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8" name="TextBox 87"/>
          <p:cNvSpPr txBox="1"/>
          <p:nvPr/>
        </p:nvSpPr>
        <p:spPr>
          <a:xfrm>
            <a:off x="6377323" y="1263303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快速</a:t>
            </a:r>
            <a:endParaRPr lang="en-US" altLang="zh-CN" sz="1200" dirty="0">
              <a:solidFill>
                <a:srgbClr val="C00000"/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90" name="TextBox 89"/>
          <p:cNvSpPr txBox="1"/>
          <p:nvPr/>
        </p:nvSpPr>
        <p:spPr>
          <a:xfrm>
            <a:off x="5260823" y="1738312"/>
            <a:ext cx="23391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快速在于一张大合照，即可交给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后台</a:t>
            </a:r>
            <a:r>
              <a:rPr lang="en-US" altLang="zh-CN" sz="1200" dirty="0" err="1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ai</a:t>
            </a:r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去分析。比起自己来点名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要轻松多。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grpSp>
        <p:nvGrpSpPr>
          <p:cNvPr id="95" name="组合 94"/>
          <p:cNvGrpSpPr/>
          <p:nvPr/>
        </p:nvGrpSpPr>
        <p:grpSpPr>
          <a:xfrm>
            <a:off x="3313010" y="3292761"/>
            <a:ext cx="2517980" cy="1518551"/>
            <a:chOff x="1591195" y="3531392"/>
            <a:chExt cx="1721136" cy="774463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00" name="圆角矩形 104"/>
            <p:cNvSpPr/>
            <p:nvPr/>
          </p:nvSpPr>
          <p:spPr>
            <a:xfrm>
              <a:off x="1591195" y="3531392"/>
              <a:ext cx="1721136" cy="774463"/>
            </a:xfrm>
            <a:custGeom>
              <a:avLst/>
              <a:gdLst/>
              <a:ahLst/>
              <a:cxnLst/>
              <a:rect l="l" t="t" r="r" b="b"/>
              <a:pathLst>
                <a:path w="1721136" h="774463">
                  <a:moveTo>
                    <a:pt x="136668" y="0"/>
                  </a:moveTo>
                  <a:lnTo>
                    <a:pt x="1291044" y="0"/>
                  </a:lnTo>
                  <a:cubicBezTo>
                    <a:pt x="1323411" y="0"/>
                    <a:pt x="1349650" y="26239"/>
                    <a:pt x="1349650" y="58606"/>
                  </a:cubicBezTo>
                  <a:lnTo>
                    <a:pt x="1349650" y="225615"/>
                  </a:lnTo>
                  <a:lnTo>
                    <a:pt x="1629660" y="225615"/>
                  </a:lnTo>
                  <a:cubicBezTo>
                    <a:pt x="1680181" y="225615"/>
                    <a:pt x="1721136" y="266570"/>
                    <a:pt x="1721136" y="317091"/>
                  </a:cubicBezTo>
                  <a:lnTo>
                    <a:pt x="1721136" y="682987"/>
                  </a:lnTo>
                  <a:cubicBezTo>
                    <a:pt x="1721136" y="733508"/>
                    <a:pt x="1680181" y="774463"/>
                    <a:pt x="1629660" y="774463"/>
                  </a:cubicBezTo>
                  <a:lnTo>
                    <a:pt x="91476" y="774463"/>
                  </a:lnTo>
                  <a:cubicBezTo>
                    <a:pt x="40955" y="774463"/>
                    <a:pt x="0" y="733508"/>
                    <a:pt x="0" y="682987"/>
                  </a:cubicBezTo>
                  <a:lnTo>
                    <a:pt x="0" y="317091"/>
                  </a:lnTo>
                  <a:cubicBezTo>
                    <a:pt x="0" y="271215"/>
                    <a:pt x="33770" y="233227"/>
                    <a:pt x="78062" y="228323"/>
                  </a:cubicBezTo>
                  <a:lnTo>
                    <a:pt x="78062" y="58606"/>
                  </a:lnTo>
                  <a:cubicBezTo>
                    <a:pt x="78062" y="26239"/>
                    <a:pt x="104301" y="0"/>
                    <a:pt x="136668" y="0"/>
                  </a:cubicBezTo>
                  <a:close/>
                </a:path>
              </a:pathLst>
            </a:custGeom>
            <a:gradFill>
              <a:gsLst>
                <a:gs pos="62000">
                  <a:schemeClr val="bg1">
                    <a:lumMod val="95000"/>
                  </a:schemeClr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" name="圆角矩形 100"/>
            <p:cNvSpPr/>
            <p:nvPr/>
          </p:nvSpPr>
          <p:spPr>
            <a:xfrm>
              <a:off x="1612670" y="3548528"/>
              <a:ext cx="1678187" cy="740191"/>
            </a:xfrm>
            <a:custGeom>
              <a:avLst/>
              <a:gdLst/>
              <a:ahLst/>
              <a:cxnLst/>
              <a:rect l="l" t="t" r="r" b="b"/>
              <a:pathLst>
                <a:path w="1678187" h="740191">
                  <a:moveTo>
                    <a:pt x="140663" y="0"/>
                  </a:moveTo>
                  <a:lnTo>
                    <a:pt x="1250586" y="0"/>
                  </a:lnTo>
                  <a:cubicBezTo>
                    <a:pt x="1285463" y="0"/>
                    <a:pt x="1313736" y="28273"/>
                    <a:pt x="1313736" y="63150"/>
                  </a:cubicBezTo>
                  <a:lnTo>
                    <a:pt x="1313736" y="225841"/>
                  </a:lnTo>
                  <a:lnTo>
                    <a:pt x="1592460" y="225841"/>
                  </a:lnTo>
                  <a:cubicBezTo>
                    <a:pt x="1639806" y="225841"/>
                    <a:pt x="1678187" y="264222"/>
                    <a:pt x="1678187" y="311568"/>
                  </a:cubicBezTo>
                  <a:lnTo>
                    <a:pt x="1678187" y="654464"/>
                  </a:lnTo>
                  <a:cubicBezTo>
                    <a:pt x="1678187" y="701810"/>
                    <a:pt x="1639806" y="740191"/>
                    <a:pt x="1592460" y="740191"/>
                  </a:cubicBezTo>
                  <a:lnTo>
                    <a:pt x="85727" y="740191"/>
                  </a:lnTo>
                  <a:cubicBezTo>
                    <a:pt x="38381" y="740191"/>
                    <a:pt x="0" y="701810"/>
                    <a:pt x="0" y="654464"/>
                  </a:cubicBezTo>
                  <a:lnTo>
                    <a:pt x="0" y="311568"/>
                  </a:lnTo>
                  <a:cubicBezTo>
                    <a:pt x="0" y="267034"/>
                    <a:pt x="33957" y="230432"/>
                    <a:pt x="77513" y="227499"/>
                  </a:cubicBezTo>
                  <a:lnTo>
                    <a:pt x="77513" y="63150"/>
                  </a:lnTo>
                  <a:cubicBezTo>
                    <a:pt x="77513" y="28273"/>
                    <a:pt x="105786" y="0"/>
                    <a:pt x="140663" y="0"/>
                  </a:cubicBezTo>
                  <a:close/>
                </a:path>
              </a:pathLst>
            </a:custGeom>
            <a:gradFill>
              <a:gsLst>
                <a:gs pos="39000">
                  <a:srgbClr val="F0F0F0"/>
                </a:gs>
                <a:gs pos="0">
                  <a:schemeClr val="bg1"/>
                </a:gs>
                <a:gs pos="100000">
                  <a:schemeClr val="bg1">
                    <a:lumMod val="75000"/>
                  </a:schemeClr>
                </a:gs>
                <a:gs pos="0">
                  <a:schemeClr val="bg1"/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7" name="TextBox 96"/>
          <p:cNvSpPr txBox="1"/>
          <p:nvPr/>
        </p:nvSpPr>
        <p:spPr>
          <a:xfrm>
            <a:off x="4084990" y="3435154"/>
            <a:ext cx="6511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低成本</a:t>
            </a:r>
            <a:endParaRPr lang="en-US" altLang="zh-CN" sz="1200" dirty="0">
              <a:solidFill>
                <a:srgbClr val="C00000"/>
              </a:solidFill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99" name="TextBox 98"/>
          <p:cNvSpPr txBox="1"/>
          <p:nvPr/>
        </p:nvSpPr>
        <p:spPr>
          <a:xfrm>
            <a:off x="3479393" y="3905842"/>
            <a:ext cx="23391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不需要昂贵的人脸签到机，只要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手上的手机，如今手机像素都很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高，应该可以完成合照的清晰取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  <a:p>
            <a:r>
              <a:rPr lang="zh-CN" altLang="en-US" sz="12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集。</a:t>
            </a:r>
            <a:endParaRPr lang="en-US" altLang="zh-CN" sz="12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110" name="TextBox 109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</p:spTree>
    <p:custDataLst>
      <p:tags r:id="rId1"/>
    </p:custDataLst>
  </p:cSld>
  <p:clrMapOvr>
    <a:masterClrMapping/>
  </p:clrMapOvr>
  <p:transition spd="slow">
    <p:pull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100"/>
                                </p:stCondLst>
                                <p:childTnLst>
                                  <p:par>
                                    <p:cTn id="26" presetID="2" presetClass="entr" presetSubtype="4" fill="hold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28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29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4" fill="hold" nodeType="with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32" dur="5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33" dur="5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4" fill="hold" nodeType="with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36" dur="5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37" dur="5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8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500"/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1" dur="500"/>
                                            <p:tgtEl>
                                              <p:spTgt spid="9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4" dur="500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5" dur="500"/>
                                            <p:tgtEl>
                                              <p:spTgt spid="8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8" dur="500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9" dur="500"/>
                                            <p:tgtEl>
                                              <p:spTgt spid="8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0" fill="hold">
                                <p:stCondLst>
                                  <p:cond delay="1600"/>
                                </p:stCondLst>
                                <p:childTnLst>
                                  <p:par>
                                    <p:cTn id="51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3" dur="500"/>
                                            <p:tgtEl>
                                              <p:spTgt spid="8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4" dur="5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5" dur="5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6" presetID="42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8" dur="500"/>
                                            <p:tgtEl>
                                              <p:spTgt spid="9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9" dur="5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0" dur="5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42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3" dur="500"/>
                                            <p:tgtEl>
                                              <p:spTgt spid="9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64" dur="5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5" dur="5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6" fill="hold">
                                <p:stCondLst>
                                  <p:cond delay="2100"/>
                                </p:stCondLst>
                                <p:childTnLst>
                                  <p:par>
                                    <p:cTn id="67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9" dur="2000"/>
                                            <p:tgtEl>
                                              <p:spTgt spid="1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81" grpId="0"/>
          <p:bldP spid="83" grpId="0"/>
          <p:bldP spid="88" grpId="0"/>
          <p:bldP spid="90" grpId="0"/>
          <p:bldP spid="97" grpId="0"/>
          <p:bldP spid="99" grpId="0"/>
          <p:bldP spid="110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100"/>
                                </p:stCondLst>
                                <p:childTnLst>
                                  <p:par>
                                    <p:cTn id="26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8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500"/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1" dur="500"/>
                                            <p:tgtEl>
                                              <p:spTgt spid="9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4" dur="500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5" dur="500"/>
                                            <p:tgtEl>
                                              <p:spTgt spid="8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8" dur="500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9" dur="500"/>
                                            <p:tgtEl>
                                              <p:spTgt spid="8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0" fill="hold">
                                <p:stCondLst>
                                  <p:cond delay="1600"/>
                                </p:stCondLst>
                                <p:childTnLst>
                                  <p:par>
                                    <p:cTn id="51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3" dur="500"/>
                                            <p:tgtEl>
                                              <p:spTgt spid="8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4" dur="5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5" dur="5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6" presetID="42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8" dur="500"/>
                                            <p:tgtEl>
                                              <p:spTgt spid="9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9" dur="5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0" dur="5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42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3" dur="500"/>
                                            <p:tgtEl>
                                              <p:spTgt spid="9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64" dur="5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5" dur="5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6" fill="hold">
                                <p:stCondLst>
                                  <p:cond delay="2100"/>
                                </p:stCondLst>
                                <p:childTnLst>
                                  <p:par>
                                    <p:cTn id="67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9" dur="2000"/>
                                            <p:tgtEl>
                                              <p:spTgt spid="1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81" grpId="0"/>
          <p:bldP spid="83" grpId="0"/>
          <p:bldP spid="88" grpId="0"/>
          <p:bldP spid="90" grpId="0"/>
          <p:bldP spid="97" grpId="0"/>
          <p:bldP spid="99" grpId="0"/>
          <p:bldP spid="110" grpId="0"/>
        </p:bldLst>
      </p:timing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4" descr="F:\0PPT素材\背景及图片\白麻子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5" name="TextBox 44"/>
          <p:cNvSpPr txBox="1"/>
          <p:nvPr/>
        </p:nvSpPr>
        <p:spPr>
          <a:xfrm>
            <a:off x="4306712" y="2308976"/>
            <a:ext cx="1138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系统设计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5348923" y="2356253"/>
            <a:ext cx="13887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D</a:t>
            </a:r>
            <a:r>
              <a:rPr lang="en-US" altLang="zh-Hans" sz="12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ESIGN</a:t>
            </a:r>
            <a:endParaRPr lang="zh-CN" altLang="en-US" sz="12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2166015" y="1873569"/>
            <a:ext cx="1301106" cy="1301106"/>
            <a:chOff x="2683251" y="1980687"/>
            <a:chExt cx="1301106" cy="1301106"/>
          </a:xfrm>
          <a:effectLst>
            <a:outerShdw blurRad="2540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5" name="椭圆 54"/>
            <p:cNvSpPr/>
            <p:nvPr/>
          </p:nvSpPr>
          <p:spPr>
            <a:xfrm>
              <a:off x="2683251" y="1980687"/>
              <a:ext cx="1301106" cy="1301106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3002623" y="2185262"/>
              <a:ext cx="662361" cy="830997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4800" dirty="0">
                  <a:solidFill>
                    <a:schemeClr val="bg1"/>
                  </a:solidFill>
                  <a:latin typeface="Watford DB" pitchFamily="2" charset="0"/>
                  <a:ea typeface="造字工房劲黑（非商用）常规体" pitchFamily="50" charset="-122"/>
                </a:rPr>
                <a:t>2</a:t>
              </a:r>
              <a:endParaRPr lang="zh-CN" altLang="en-US" sz="4800" dirty="0">
                <a:solidFill>
                  <a:schemeClr val="bg1"/>
                </a:solidFill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cxnSp>
        <p:nvCxnSpPr>
          <p:cNvPr id="57" name="直接连接符 56"/>
          <p:cNvCxnSpPr/>
          <p:nvPr/>
        </p:nvCxnSpPr>
        <p:spPr>
          <a:xfrm flipV="1">
            <a:off x="3757584" y="1873569"/>
            <a:ext cx="0" cy="1301108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椭圆 58"/>
          <p:cNvSpPr/>
          <p:nvPr/>
        </p:nvSpPr>
        <p:spPr>
          <a:xfrm>
            <a:off x="4047495" y="2356253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TextBox 26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</p:spTree>
    <p:custDataLst>
      <p:tags r:id="rId1"/>
    </p:custData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6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  <p:bldP spid="49" grpId="0"/>
      <p:bldP spid="59" grpId="0" animBg="1"/>
      <p:bldP spid="2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4" descr="F:\0PPT素材\背景及图片\白麻子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使用技术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390916" y="267886"/>
            <a:ext cx="20412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PRESENT SITUATION</a:t>
            </a:r>
            <a:endParaRPr lang="zh-CN" altLang="en-US" sz="16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/>
          <p:cNvSpPr txBox="1"/>
          <p:nvPr/>
        </p:nvSpPr>
        <p:spPr>
          <a:xfrm>
            <a:off x="1882892" y="1182304"/>
            <a:ext cx="67458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后台系统：</a:t>
            </a:r>
            <a:r>
              <a:rPr lang="en-US" altLang="zh-Hans" sz="1400" dirty="0" err="1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SpringBoot</a:t>
            </a:r>
            <a:r>
              <a:rPr lang="en-US" altLang="zh-Hans" sz="14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,</a:t>
            </a:r>
            <a:r>
              <a:rPr lang="zh-Hans" altLang="en-US" sz="14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 </a:t>
            </a:r>
            <a:r>
              <a:rPr lang="en-US" altLang="zh-Hans" sz="14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Spring,</a:t>
            </a:r>
            <a:r>
              <a:rPr lang="zh-Hans" altLang="en-US" sz="14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 </a:t>
            </a:r>
            <a:r>
              <a:rPr lang="en-US" altLang="zh-Hans" sz="1400" dirty="0" err="1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SpringMVC</a:t>
            </a:r>
            <a:r>
              <a:rPr lang="en-US" altLang="zh-Hans" sz="14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,</a:t>
            </a:r>
            <a:r>
              <a:rPr lang="zh-Hans" altLang="en-US" sz="14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 </a:t>
            </a:r>
            <a:r>
              <a:rPr lang="en-US" altLang="zh-Hans" sz="1400" dirty="0" err="1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Mybatis</a:t>
            </a:r>
            <a:r>
              <a:rPr lang="en-US" altLang="zh-Hans" sz="14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,</a:t>
            </a:r>
            <a:r>
              <a:rPr lang="zh-Hans" altLang="en-US" sz="14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 </a:t>
            </a:r>
            <a:r>
              <a:rPr lang="en-US" altLang="zh-Hans" sz="14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Shiro,</a:t>
            </a:r>
            <a:r>
              <a:rPr lang="zh-Hans" altLang="en-US" sz="14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 </a:t>
            </a:r>
            <a:r>
              <a:rPr lang="en-US" altLang="zh-Hans" sz="1400" dirty="0" err="1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Thymeleaf</a:t>
            </a:r>
            <a:r>
              <a:rPr lang="en-US" altLang="zh-Hans" sz="14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,</a:t>
            </a:r>
            <a:r>
              <a:rPr lang="zh-Hans" altLang="en-US" sz="14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 </a:t>
            </a:r>
            <a:r>
              <a:rPr lang="en-US" altLang="zh-Hans" sz="1400" dirty="0" err="1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BootStrap</a:t>
            </a:r>
            <a:endParaRPr lang="en-US" altLang="zh-CN" sz="14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1882891" y="2879698"/>
            <a:ext cx="67458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腾讯云数据库</a:t>
            </a:r>
            <a:r>
              <a:rPr lang="en-US" altLang="zh-CN" sz="14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+</a:t>
            </a:r>
            <a:r>
              <a:rPr lang="zh-CN" altLang="en-US" sz="14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云服务器作接口</a:t>
            </a:r>
            <a:r>
              <a:rPr lang="en-US" altLang="zh-CN" sz="14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+</a:t>
            </a:r>
            <a:r>
              <a:rPr lang="zh-CN" altLang="en-US" sz="14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腾讯优图开放平台</a:t>
            </a:r>
            <a:endParaRPr lang="en-US" altLang="zh-CN" sz="14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1882890" y="3802438"/>
            <a:ext cx="67458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使用</a:t>
            </a:r>
            <a:r>
              <a:rPr lang="en-US" altLang="zh-CN" sz="14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Java</a:t>
            </a:r>
            <a:r>
              <a:rPr lang="en-US" altLang="zh-Hans" sz="14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8</a:t>
            </a:r>
            <a:r>
              <a:rPr lang="zh-Hans" altLang="en-US" sz="14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，</a:t>
            </a:r>
            <a:r>
              <a:rPr lang="zh-CN" altLang="en-US" sz="14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代码内使用了</a:t>
            </a:r>
            <a:r>
              <a:rPr lang="en-US" altLang="zh-CN" sz="14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Java</a:t>
            </a:r>
            <a:r>
              <a:rPr lang="en-US" altLang="zh-Hans" sz="14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8</a:t>
            </a:r>
            <a:r>
              <a:rPr lang="zh-CN" altLang="en-US" sz="14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的一些特性。开发工具使用：</a:t>
            </a:r>
            <a:r>
              <a:rPr lang="en-US" altLang="zh-CN" sz="14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IntelliJ</a:t>
            </a:r>
            <a:r>
              <a:rPr lang="zh-Hans" altLang="en-US" sz="14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 </a:t>
            </a:r>
            <a:r>
              <a:rPr lang="en-US" altLang="zh-Hans" sz="14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IDEA</a:t>
            </a:r>
            <a:endParaRPr lang="en-US" altLang="zh-CN" sz="14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1882892" y="1956958"/>
            <a:ext cx="67458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ans" sz="14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APP</a:t>
            </a:r>
            <a:r>
              <a:rPr lang="zh-Hans" altLang="en-US" sz="14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：</a:t>
            </a:r>
            <a:r>
              <a:rPr lang="zh-CN" altLang="en-US" sz="1400" dirty="0">
                <a:latin typeface="方正兰亭细黑_GBK_M" panose="02010600010101010101" pitchFamily="2" charset="2"/>
                <a:ea typeface="方正兰亭细黑_GBK_M" panose="02010600010101010101" pitchFamily="2" charset="2"/>
                <a:cs typeface="方正兰亭细黑_GBK_M" panose="02010600010101010101" pitchFamily="2" charset="2"/>
              </a:rPr>
              <a:t>采用小程序作为使用终端</a:t>
            </a:r>
            <a:endParaRPr lang="en-US" altLang="zh-CN" sz="1400" dirty="0">
              <a:latin typeface="方正兰亭细黑_GBK_M" panose="02010600010101010101" pitchFamily="2" charset="2"/>
              <a:ea typeface="方正兰亭细黑_GBK_M" panose="02010600010101010101" pitchFamily="2" charset="2"/>
              <a:cs typeface="方正兰亭细黑_GBK_M" panose="02010600010101010101" pitchFamily="2" charset="2"/>
            </a:endParaRPr>
          </a:p>
        </p:txBody>
      </p:sp>
      <p:sp>
        <p:nvSpPr>
          <p:cNvPr id="72" name="椭圆 71"/>
          <p:cNvSpPr/>
          <p:nvPr/>
        </p:nvSpPr>
        <p:spPr>
          <a:xfrm>
            <a:off x="815199" y="1048962"/>
            <a:ext cx="599715" cy="574462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3" name="组合 72"/>
          <p:cNvGrpSpPr/>
          <p:nvPr/>
        </p:nvGrpSpPr>
        <p:grpSpPr>
          <a:xfrm>
            <a:off x="836140" y="1899755"/>
            <a:ext cx="578774" cy="533668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74" name="同心圆 7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75" name="椭圆 74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6" name="椭圆 75"/>
          <p:cNvSpPr/>
          <p:nvPr/>
        </p:nvSpPr>
        <p:spPr>
          <a:xfrm>
            <a:off x="828770" y="2763412"/>
            <a:ext cx="572572" cy="540351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7" name="组合 76"/>
          <p:cNvGrpSpPr/>
          <p:nvPr/>
        </p:nvGrpSpPr>
        <p:grpSpPr>
          <a:xfrm>
            <a:off x="862694" y="3674967"/>
            <a:ext cx="584093" cy="518471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78" name="同心圆 7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79" name="椭圆 78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0" name="TextBox 79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</p:spTree>
    <p:custDataLst>
      <p:tags r:id="rId1"/>
    </p:custDataLst>
  </p:cSld>
  <p:clrMapOvr>
    <a:masterClrMapping/>
  </p:clrMapOvr>
  <p:transition spd="slow">
    <p:pull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100"/>
                                </p:stCondLst>
                                <p:childTnLst>
                                  <p:par>
                                    <p:cTn id="26" presetID="2" presetClass="entr" presetSubtype="4" fill="hold" grpId="0" nodeType="after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28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29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3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1600"/>
                                </p:stCondLst>
                                <p:childTnLst>
                                  <p:par>
                                    <p:cTn id="35" presetID="2" presetClass="entr" presetSubtype="1" fill="hold" nodeType="after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37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38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500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2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2100"/>
                                </p:stCondLst>
                                <p:childTnLst>
                                  <p:par>
                                    <p:cTn id="44" presetID="2" presetClass="entr" presetSubtype="4" fill="hold" grpId="0" nodeType="after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46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47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8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0" dur="500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1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2" fill="hold">
                                <p:stCondLst>
                                  <p:cond delay="2600"/>
                                </p:stCondLst>
                                <p:childTnLst>
                                  <p:par>
                                    <p:cTn id="53" presetID="2" presetClass="entr" presetSubtype="1" fill="hold" nodeType="after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55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56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500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60" dur="5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1" fill="hold">
                                <p:stCondLst>
                                  <p:cond delay="3100"/>
                                </p:stCondLst>
                                <p:childTnLst>
                                  <p:par>
                                    <p:cTn id="6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4" dur="2000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68" grpId="0"/>
          <p:bldP spid="69" grpId="0"/>
          <p:bldP spid="70" grpId="0"/>
          <p:bldP spid="71" grpId="0"/>
          <p:bldP spid="72" grpId="0" animBg="1"/>
          <p:bldP spid="76" grpId="0" animBg="1"/>
          <p:bldP spid="80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100"/>
                                </p:stCondLst>
                                <p:childTnLst>
                                  <p:par>
                                    <p:cTn id="26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3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1600"/>
                                </p:stCondLst>
                                <p:childTnLst>
                                  <p:par>
                                    <p:cTn id="35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500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2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2100"/>
                                </p:stCondLst>
                                <p:childTnLst>
                                  <p:par>
                                    <p:cTn id="44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6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7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8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0" dur="500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1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2" fill="hold">
                                <p:stCondLst>
                                  <p:cond delay="2600"/>
                                </p:stCondLst>
                                <p:childTnLst>
                                  <p:par>
                                    <p:cTn id="53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5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6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500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60" dur="5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1" fill="hold">
                                <p:stCondLst>
                                  <p:cond delay="3100"/>
                                </p:stCondLst>
                                <p:childTnLst>
                                  <p:par>
                                    <p:cTn id="6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4" dur="2000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68" grpId="0"/>
          <p:bldP spid="69" grpId="0"/>
          <p:bldP spid="70" grpId="0"/>
          <p:bldP spid="71" grpId="0"/>
          <p:bldP spid="72" grpId="0" animBg="1"/>
          <p:bldP spid="76" grpId="0" animBg="1"/>
          <p:bldP spid="80" grpId="0"/>
        </p:bldLst>
      </p:timing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4" descr="F:\0PPT素材\背景及图片\白麻子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功能结构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390916" y="267886"/>
            <a:ext cx="15776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DEVELOPMENT</a:t>
            </a:r>
            <a:endParaRPr lang="zh-CN" altLang="en-US" sz="16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  <p:pic>
        <p:nvPicPr>
          <p:cNvPr id="43" name="图片 42">
            <a:extLst>
              <a:ext uri="{FF2B5EF4-FFF2-40B4-BE49-F238E27FC236}">
                <a16:creationId xmlns:a16="http://schemas.microsoft.com/office/drawing/2014/main" id="{71B83486-10AF-7743-BF44-39351D368F4E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343" y="606440"/>
            <a:ext cx="8121400" cy="4420876"/>
          </a:xfrm>
          <a:prstGeom prst="rect">
            <a:avLst/>
          </a:prstGeom>
          <a:noFill/>
          <a:ln>
            <a:noFill/>
          </a:ln>
        </p:spPr>
      </p:pic>
    </p:spTree>
    <p:custDataLst>
      <p:tags r:id="rId1"/>
    </p:custData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1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/>
      <p:bldP spid="27" grpId="0"/>
      <p:bldP spid="6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4" descr="F:\0PPT素材\背景及图片\白麻子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5" name="TextBox 44"/>
          <p:cNvSpPr txBox="1"/>
          <p:nvPr/>
        </p:nvSpPr>
        <p:spPr>
          <a:xfrm>
            <a:off x="4340596" y="233945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使用说明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5373894" y="2386733"/>
            <a:ext cx="20664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ans" sz="12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INTRUCTIONS</a:t>
            </a:r>
            <a:r>
              <a:rPr lang="zh-Hans" altLang="en-US" sz="12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 </a:t>
            </a:r>
            <a:r>
              <a:rPr lang="en-US" altLang="zh-Hans" sz="12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FOR</a:t>
            </a:r>
            <a:r>
              <a:rPr lang="zh-Hans" altLang="en-US" sz="12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 </a:t>
            </a:r>
            <a:r>
              <a:rPr lang="en-US" altLang="zh-Hans" sz="1200" dirty="0">
                <a:solidFill>
                  <a:srgbClr val="C00000"/>
                </a:solidFill>
                <a:latin typeface="Kozuka Gothic Pro R" panose="020B0400000000000000" pitchFamily="34" charset="-128"/>
                <a:ea typeface="Kozuka Gothic Pro R" panose="020B0400000000000000" pitchFamily="34" charset="-128"/>
              </a:rPr>
              <a:t>USE</a:t>
            </a:r>
            <a:endParaRPr lang="zh-CN" altLang="en-US" sz="1200" dirty="0">
              <a:solidFill>
                <a:srgbClr val="C00000"/>
              </a:solidFill>
              <a:latin typeface="Kozuka Gothic Pro R" panose="020B0400000000000000" pitchFamily="34" charset="-128"/>
              <a:ea typeface="Kozuka Gothic Pro R" panose="020B0400000000000000" pitchFamily="34" charset="-128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2166015" y="1873569"/>
            <a:ext cx="1301106" cy="1301106"/>
            <a:chOff x="2683251" y="1980687"/>
            <a:chExt cx="1301106" cy="1301106"/>
          </a:xfrm>
          <a:effectLst>
            <a:outerShdw blurRad="2540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5" name="椭圆 54"/>
            <p:cNvSpPr/>
            <p:nvPr/>
          </p:nvSpPr>
          <p:spPr>
            <a:xfrm>
              <a:off x="2683251" y="1980687"/>
              <a:ext cx="1301106" cy="1301106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3002623" y="2185262"/>
              <a:ext cx="662361" cy="830997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4800" dirty="0">
                  <a:solidFill>
                    <a:schemeClr val="bg1"/>
                  </a:solidFill>
                  <a:latin typeface="Watford DB" pitchFamily="2" charset="0"/>
                  <a:ea typeface="造字工房劲黑（非商用）常规体" pitchFamily="50" charset="-122"/>
                </a:rPr>
                <a:t>3</a:t>
              </a:r>
              <a:endParaRPr lang="zh-CN" altLang="en-US" sz="4800" dirty="0">
                <a:solidFill>
                  <a:schemeClr val="bg1"/>
                </a:solidFill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cxnSp>
        <p:nvCxnSpPr>
          <p:cNvPr id="57" name="直接连接符 56"/>
          <p:cNvCxnSpPr/>
          <p:nvPr/>
        </p:nvCxnSpPr>
        <p:spPr>
          <a:xfrm flipV="1">
            <a:off x="3757584" y="1873569"/>
            <a:ext cx="0" cy="1301108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椭圆 58"/>
          <p:cNvSpPr/>
          <p:nvPr/>
        </p:nvSpPr>
        <p:spPr>
          <a:xfrm>
            <a:off x="4053506" y="2386733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TextBox 26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</p:spTree>
    <p:custDataLst>
      <p:tags r:id="rId1"/>
    </p:custData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6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  <p:bldP spid="49" grpId="0"/>
      <p:bldP spid="59" grpId="0" animBg="1"/>
      <p:bldP spid="27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TM04033921[[fn=花纹]]</Template>
  <TotalTime>3339</TotalTime>
  <Words>770</Words>
  <Application>Microsoft Macintosh PowerPoint</Application>
  <PresentationFormat>全屏显示(16:9)</PresentationFormat>
  <Paragraphs>159</Paragraphs>
  <Slides>17</Slides>
  <Notes>17</Notes>
  <HiddenSlides>0</HiddenSlides>
  <MMClips>1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7" baseType="lpstr">
      <vt:lpstr>张海山锐线体简</vt:lpstr>
      <vt:lpstr>Watford DB</vt:lpstr>
      <vt:lpstr>方正兰亭细黑_GBK</vt:lpstr>
      <vt:lpstr>Calibri</vt:lpstr>
      <vt:lpstr>宋体</vt:lpstr>
      <vt:lpstr>Arial</vt:lpstr>
      <vt:lpstr>方正兰亭细黑_GBK_M</vt:lpstr>
      <vt:lpstr>造字工房劲黑（非商用）常规体</vt:lpstr>
      <vt:lpstr>Kozuka Gothic Pro R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www.microsoft.com</Company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cp:lastModifiedBy>Microsoft Office 用户</cp:lastModifiedBy>
  <cp:revision>72</cp:revision>
  <dcterms:created xsi:type="dcterms:W3CDTF">2015-01-23T04:02:00Z</dcterms:created>
  <dcterms:modified xsi:type="dcterms:W3CDTF">2018-05-21T15:47:42Z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2052-10.1.0.6490</vt:lpwstr>
  </property>
</Properties>
</file>

<file path=docProps/thumbnail.jpeg>
</file>